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67" r:id="rId6"/>
    <p:sldId id="278" r:id="rId7"/>
    <p:sldId id="260" r:id="rId8"/>
    <p:sldId id="262" r:id="rId9"/>
    <p:sldId id="321" r:id="rId10"/>
    <p:sldId id="323" r:id="rId11"/>
    <p:sldId id="319" r:id="rId12"/>
    <p:sldId id="324" r:id="rId13"/>
    <p:sldId id="270" r:id="rId14"/>
    <p:sldId id="322" r:id="rId15"/>
    <p:sldId id="281" r:id="rId16"/>
    <p:sldId id="259" r:id="rId17"/>
    <p:sldId id="282" r:id="rId18"/>
    <p:sldId id="298" r:id="rId19"/>
    <p:sldId id="294" r:id="rId20"/>
    <p:sldId id="295" r:id="rId21"/>
    <p:sldId id="293" r:id="rId22"/>
    <p:sldId id="296" r:id="rId23"/>
    <p:sldId id="299" r:id="rId24"/>
    <p:sldId id="301" r:id="rId25"/>
    <p:sldId id="302" r:id="rId26"/>
    <p:sldId id="304" r:id="rId27"/>
    <p:sldId id="303" r:id="rId28"/>
    <p:sldId id="317" r:id="rId29"/>
    <p:sldId id="318" r:id="rId30"/>
    <p:sldId id="310" r:id="rId31"/>
    <p:sldId id="311" r:id="rId32"/>
    <p:sldId id="305" r:id="rId33"/>
    <p:sldId id="306" r:id="rId34"/>
    <p:sldId id="315" r:id="rId35"/>
    <p:sldId id="312" r:id="rId36"/>
    <p:sldId id="313" r:id="rId37"/>
    <p:sldId id="314" r:id="rId38"/>
    <p:sldId id="316" r:id="rId39"/>
    <p:sldId id="284" r:id="rId40"/>
    <p:sldId id="288" r:id="rId41"/>
    <p:sldId id="292" r:id="rId42"/>
    <p:sldId id="285" r:id="rId43"/>
    <p:sldId id="289" r:id="rId44"/>
    <p:sldId id="286" r:id="rId45"/>
    <p:sldId id="290" r:id="rId46"/>
    <p:sldId id="275" r:id="rId4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0348"/>
    <a:srgbClr val="0BE1FF"/>
    <a:srgbClr val="242F6D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2B5789-699F-43F2-A719-88326DF09582}" v="610" vWet="612" dt="2023-11-11T03:01:44.054"/>
    <p1510:client id="{E64E7D0C-681C-4450-A0E3-C3ABB8B9FB41}" v="246" dt="2023-11-11T03:21:44.985"/>
    <p1510:client id="{EB81A544-996C-075D-8949-A113E3BE34A4}" v="301" dt="2023-11-11T00:05:39.380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39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B5F2E885-813F-4080-B10A-98A63BA85A1E}" type="datetime1">
              <a:rPr lang="es-ES" smtClean="0"/>
              <a:t>12/12/2023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37B95B5C-AE81-486B-8299-C690ADF08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F704DC2E-97AC-4F48-A85A-0330B1555654}" type="datetime1">
              <a:rPr lang="es-ES" noProof="0" smtClean="0"/>
              <a:t>12/12/2023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6922D2F8-28A7-48E8-ADD3-E9583D47D83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981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728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356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358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74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43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653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744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09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73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336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es-E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es-ES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s-E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s-E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s-E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Hacer clic para agregar el nombre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  <p:sp>
        <p:nvSpPr>
          <p:cNvPr id="34" name="Marcador de conteni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de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21" name="Marcador de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2" name="Marcador de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3" name="Marcador de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13" name="Marcador de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s-ES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5" name="Marcador de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0" name="Marcador de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1" name="Marcador de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4" name="Marcador de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5" name="Marcador de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6" name="Marcador de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14" name="Marcador de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s-ES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66" name="Marcador de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67" name="Marcador de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68" name="Marcador de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69" name="Marcador de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70" name="Marcador de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71" name="Marcador de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72" name="Marcador de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73" name="Marcador de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74" name="Marcador de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75" name="Marcador de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76" name="Marcador de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77" name="Marcador de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7" name="Marcador de posición de imagen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6" name="Marcador de posición de imagen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9" name="Marcador de pie de página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40" name="Marcador de número de diapositiva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41" name="Marcador de fech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4" name="Marcador de posición de imagen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1" name="Marcador de posición de imagen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5" name="Marcador de posición de imagen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7" name="Marcador de posición de imagen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45" name="Marcador de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97" name="Marcador de posición de imagen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99" name="Marcador de posición de imagen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01" name="Marcador de posición de imagen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03" name="Marcador de posición de imagen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73" name="Marcador de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74" name="Marcador de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5" name="Marcador de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76" name="Marcador de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7" name="Marcador de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78" name="Marcador de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9" name="Marcador de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80" name="Marcador de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104" name="Elipse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105" name="Marcador de pie de página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106" name="Marcador de número de diapositiva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107" name="Marcador de fech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b="1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pie de página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14" name="Marcador de número de diapositiva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es-E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1" name="Marcador de pie de página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42" name="Marcador de número de diapositiva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43" name="Marcador de fech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36" name="Marcador de posición de imagen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37" name="Marcador de posición de imagen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38" name="Marcador de posición de imagen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64" name="Marcador de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63" name="Marcador de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67" name="Marcador de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66" name="Marcador de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pie de página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23" name="Marcador de número de diapositiva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24" name="Marcador de fech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21" name="Marcador de posición de imagen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25" name="Marcador de posición de imagen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26" name="Marcador de posición de imagen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8" name="Marcador de pie de página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19" name="Marcador de número de diapositiva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20" name="Marcador de fech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es-E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sobr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s-E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s-E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s-E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ie de página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b="1"/>
          </a:p>
        </p:txBody>
      </p:sp>
      <p:sp>
        <p:nvSpPr>
          <p:cNvPr id="14" name="Marcador de número de diapositiva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/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b="1" cap="all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34.png"/><Relationship Id="rId18" Type="http://schemas.openxmlformats.org/officeDocument/2006/relationships/image" Target="../media/image45.svg"/><Relationship Id="rId3" Type="http://schemas.openxmlformats.org/officeDocument/2006/relationships/image" Target="../media/image51.png"/><Relationship Id="rId7" Type="http://schemas.openxmlformats.org/officeDocument/2006/relationships/image" Target="../media/image42.png"/><Relationship Id="rId12" Type="http://schemas.openxmlformats.org/officeDocument/2006/relationships/image" Target="../media/image58.sv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sv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5" Type="http://schemas.openxmlformats.org/officeDocument/2006/relationships/image" Target="../media/image59.png"/><Relationship Id="rId10" Type="http://schemas.openxmlformats.org/officeDocument/2006/relationships/image" Target="../media/image56.svg"/><Relationship Id="rId4" Type="http://schemas.openxmlformats.org/officeDocument/2006/relationships/image" Target="../media/image52.svg"/><Relationship Id="rId9" Type="http://schemas.openxmlformats.org/officeDocument/2006/relationships/image" Target="../media/image55.png"/><Relationship Id="rId1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png"/><Relationship Id="rId7" Type="http://schemas.openxmlformats.org/officeDocument/2006/relationships/image" Target="../media/image87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5270326" cy="192950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000"/>
              <a:t>Misión apolo </a:t>
            </a:r>
            <a:r>
              <a:rPr lang="es-ES" sz="4000" err="1"/>
              <a:t>uniandes</a:t>
            </a:r>
            <a:endParaRPr lang="es-ES" sz="400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1571" y="3600737"/>
            <a:ext cx="3415825" cy="905950"/>
          </a:xfrm>
        </p:spPr>
        <p:txBody>
          <a:bodyPr rtlCol="0">
            <a:normAutofit fontScale="92500" lnSpcReduction="20000"/>
          </a:bodyPr>
          <a:lstStyle>
            <a:defPPr>
              <a:defRPr lang="es-ES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/>
              <a:t>Angie Tatiana Molano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/>
              <a:t>Santiago Rueda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/>
              <a:t>Andrés Lozano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s-E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0304FC-2FAD-1B07-575D-B1466A06EDDA}"/>
              </a:ext>
            </a:extLst>
          </p:cNvPr>
          <p:cNvSpPr/>
          <p:nvPr/>
        </p:nvSpPr>
        <p:spPr>
          <a:xfrm>
            <a:off x="7707086" y="1754155"/>
            <a:ext cx="3659240" cy="3629608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NASA SELECTS IRVINE03 CUBESAT FOR LAUNCH MISSION | IPSF">
            <a:extLst>
              <a:ext uri="{FF2B5EF4-FFF2-40B4-BE49-F238E27FC236}">
                <a16:creationId xmlns:a16="http://schemas.microsoft.com/office/drawing/2014/main" id="{A418FFFE-CF07-0C49-A636-A50620C2E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3421" r="2699" b="1576"/>
          <a:stretch/>
        </p:blipFill>
        <p:spPr bwMode="auto">
          <a:xfrm>
            <a:off x="7847045" y="1866122"/>
            <a:ext cx="3403383" cy="33913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Marcador de contenido 39">
            <a:extLst>
              <a:ext uri="{FF2B5EF4-FFF2-40B4-BE49-F238E27FC236}">
                <a16:creationId xmlns:a16="http://schemas.microsoft.com/office/drawing/2014/main" id="{C4173BE0-AA34-4982-97CE-4DE4B553BD2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91084214"/>
              </p:ext>
            </p:extLst>
          </p:nvPr>
        </p:nvGraphicFramePr>
        <p:xfrm>
          <a:off x="666204" y="1326866"/>
          <a:ext cx="8971081" cy="389223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9699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661134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2673071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343987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</a:tblGrid>
              <a:tr h="41226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2000" b="1" cap="all" spc="400" baseline="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Criterio de éxito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1600" b="1" cap="all" spc="20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1600" b="1" cap="all" spc="20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Condiciones</a:t>
                      </a:r>
                    </a:p>
                    <a:p>
                      <a:pPr algn="r" rtl="0"/>
                      <a:endParaRPr lang="es-ES" sz="1600" b="1" cap="all" spc="200" noProof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1600" b="1" cap="all" spc="20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Método de verificación</a:t>
                      </a:r>
                    </a:p>
                    <a:p>
                      <a:pPr algn="r" rtl="0"/>
                      <a:endParaRPr lang="es-ES" sz="1600" b="1" cap="all" spc="200" noProof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55174">
                <a:tc rowSpan="5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endParaRPr lang="es-ES" sz="14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  <a:p>
                      <a:pPr algn="l" rtl="0" fontAlgn="base"/>
                      <a:endParaRPr lang="es-ES" sz="14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  <a:p>
                      <a:pPr algn="ctr" rtl="0" fontAlgn="base"/>
                      <a:endParaRPr lang="es-ES" sz="16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  <a:p>
                      <a:pPr algn="ctr" rtl="0" fontAlgn="base"/>
                      <a:r>
                        <a:rPr lang="es-ES" sz="1600" b="0" i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Éxito medio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O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(M1)</a:t>
                      </a:r>
                      <a:endParaRPr lang="es-CO" altLang="ja-JP" sz="1300" b="0" cap="none" spc="0" baseline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2346" marR="92346" marT="123127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Diseño del dispositivo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La PCB no presenta errores en las pistas, pero </a:t>
                      </a:r>
                      <a:r>
                        <a:rPr lang="es-ES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el mecanismo de despliegue de paracaídas no funciona adecuadamente</a:t>
                      </a: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57188">
                <a:tc vMerge="1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r>
                        <a:rPr lang="es-ES" sz="12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Usuarios</a:t>
                      </a:r>
                      <a:r>
                        <a:rPr lang="es-ES" sz="1200" b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sz="12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O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(M2)</a:t>
                      </a:r>
                      <a:endParaRPr lang="es-CO" altLang="ja-JP" sz="1300" b="0" cap="none" spc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2346" marR="92346" marT="123127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 b="0" i="0" u="none" strike="noStrike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Sensores funcionales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s-CO" altLang="ja-JP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Los sensores funcionan bien por separado, pero al conectarlos con la esp32 presentan problemas.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57188">
                <a:tc vMerge="1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r>
                        <a:rPr lang="es-ES" sz="12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Precio promedio por venta</a:t>
                      </a:r>
                      <a:r>
                        <a:rPr lang="es-ES" sz="1200" b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sz="12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(M3)</a:t>
                      </a:r>
                    </a:p>
                  </a:txBody>
                  <a:tcPr marL="92346" marR="92346" marT="123127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Toma de datos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Se establece una conexión con el módulo SD, pero los datos no se almacenan correctamente en la SD.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77357">
                <a:tc vMerge="1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r>
                        <a:rPr lang="es-ES" sz="12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Ingresos @ 15 %</a:t>
                      </a:r>
                      <a:r>
                        <a:rPr lang="es-ES" sz="1200" b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sz="12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(M4)</a:t>
                      </a:r>
                    </a:p>
                  </a:txBody>
                  <a:tcPr marL="92346" marR="92346" marT="123127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Ensamble 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Las dimensiones de los planos de las PCB y el Cubsat cazan, pero los componentes no están bien sujetos.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pPr algn="ctr" rtl="0" fontAlgn="base"/>
                      <a:endParaRPr lang="es-ES" sz="16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(M5)</a:t>
                      </a:r>
                    </a:p>
                  </a:txBody>
                  <a:tcPr marL="92346" marR="92346" marT="123127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Lanzamiento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Se logra un despegue exitoso, pero el aterrizaje no sale muy bien.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60676"/>
                  </a:ext>
                </a:extLst>
              </a:tr>
            </a:tbl>
          </a:graphicData>
        </a:graphic>
      </p:graphicFrame>
      <p:sp>
        <p:nvSpPr>
          <p:cNvPr id="33" name="Marcador de número de diapositiva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8D1FC6F8-0BCD-47E9-9C64-690771D9C143}" type="slidenum">
              <a:rPr lang="es-ES" smtClean="0"/>
              <a:pPr rtl="0"/>
              <a:t>10</a:t>
            </a:fld>
            <a:endParaRPr lang="es-ES"/>
          </a:p>
        </p:txBody>
      </p:sp>
      <p:pic>
        <p:nvPicPr>
          <p:cNvPr id="2" name="Graphic 1" descr="Clipboard Partially Checked with solid fill">
            <a:extLst>
              <a:ext uri="{FF2B5EF4-FFF2-40B4-BE49-F238E27FC236}">
                <a16:creationId xmlns:a16="http://schemas.microsoft.com/office/drawing/2014/main" id="{40E4D38B-AA14-9EFA-762A-B86845D57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1696" y="2614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CE3B7-2EA6-AA1F-396E-667F8E4DE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TÍTULO DE LA PRESENTACIÓN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DB4A0-BF30-99D4-A8C5-B846BC0BC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11</a:t>
            </a:fld>
            <a:endParaRPr lang="es-E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391A76-6D42-5AAE-0B09-96C41181C2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es-ES"/>
            </a:pPr>
            <a:r>
              <a:rPr lang="es-ES" cap="all"/>
              <a:t>21 de mayo, 20XX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02B64C-0F93-2D7B-9E1D-1BCA9563C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46800"/>
              </p:ext>
            </p:extLst>
          </p:nvPr>
        </p:nvGraphicFramePr>
        <p:xfrm>
          <a:off x="533400" y="1317746"/>
          <a:ext cx="8971081" cy="355274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96998">
                  <a:extLst>
                    <a:ext uri="{9D8B030D-6E8A-4147-A177-3AD203B41FA5}">
                      <a16:colId xmlns:a16="http://schemas.microsoft.com/office/drawing/2014/main" val="300916775"/>
                    </a:ext>
                  </a:extLst>
                </a:gridCol>
                <a:gridCol w="661134">
                  <a:extLst>
                    <a:ext uri="{9D8B030D-6E8A-4147-A177-3AD203B41FA5}">
                      <a16:colId xmlns:a16="http://schemas.microsoft.com/office/drawing/2014/main" val="2781421576"/>
                    </a:ext>
                  </a:extLst>
                </a:gridCol>
                <a:gridCol w="2673071">
                  <a:extLst>
                    <a:ext uri="{9D8B030D-6E8A-4147-A177-3AD203B41FA5}">
                      <a16:colId xmlns:a16="http://schemas.microsoft.com/office/drawing/2014/main" val="3029837292"/>
                    </a:ext>
                  </a:extLst>
                </a:gridCol>
                <a:gridCol w="3439878">
                  <a:extLst>
                    <a:ext uri="{9D8B030D-6E8A-4147-A177-3AD203B41FA5}">
                      <a16:colId xmlns:a16="http://schemas.microsoft.com/office/drawing/2014/main" val="3779944335"/>
                    </a:ext>
                  </a:extLst>
                </a:gridCol>
              </a:tblGrid>
              <a:tr h="41226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2000" b="1" cap="all" spc="400" baseline="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Criterio de éxito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1600" b="1" cap="all" spc="20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1600" b="1" cap="all" spc="20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Condiciones</a:t>
                      </a:r>
                    </a:p>
                    <a:p>
                      <a:pPr algn="r" rtl="0"/>
                      <a:endParaRPr lang="es-ES" sz="1600" b="1" cap="all" spc="200" noProof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1600" b="1" cap="all" spc="20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Método de verificación</a:t>
                      </a:r>
                    </a:p>
                    <a:p>
                      <a:pPr algn="r" rtl="0"/>
                      <a:endParaRPr lang="es-ES" sz="1600" b="1" cap="all" spc="200" noProof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4949"/>
                  </a:ext>
                </a:extLst>
              </a:tr>
              <a:tr h="355174">
                <a:tc rowSpan="5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endParaRPr lang="es-ES" sz="14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  <a:p>
                      <a:pPr algn="l" rtl="0" fontAlgn="base"/>
                      <a:endParaRPr lang="es-ES" sz="14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  <a:p>
                      <a:pPr algn="ctr" rtl="0" fontAlgn="base"/>
                      <a:endParaRPr lang="es-ES" sz="16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  <a:p>
                      <a:pPr algn="ctr" rtl="0" fontAlgn="base"/>
                      <a:r>
                        <a:rPr lang="es-ES" sz="1600" b="0" i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Éxito alto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 fontAlgn="auto"/>
                      <a:r>
                        <a:rPr lang="es-ES" sz="13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​(A1)</a:t>
                      </a:r>
                      <a:endParaRPr lang="es-ES" sz="1300" b="0" i="0" u="none" strike="noStrike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s-CO" altLang="ja-JP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Dispositivo completo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s-CO" altLang="ja-JP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La PCB está bien hecha y el mecanismo de despliegue del paracaídas está planteado de forma correcta.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210533"/>
                  </a:ext>
                </a:extLst>
              </a:tr>
              <a:tr h="357188">
                <a:tc vMerge="1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r>
                        <a:rPr lang="es-ES" sz="12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Usuarios</a:t>
                      </a:r>
                      <a:r>
                        <a:rPr lang="es-ES" sz="1200" b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sz="12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 fontAlgn="base"/>
                      <a:r>
                        <a:rPr lang="es-ES" sz="13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(A2)</a:t>
                      </a:r>
                      <a:endParaRPr lang="es-ES" sz="13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 b="0" i="0" u="none" strike="noStrike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Sensores funcionales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CO" altLang="ja-JP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Los sensores funcionan bien por separado y también juntos al conectarlos con la esp32.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19977"/>
                  </a:ext>
                </a:extLst>
              </a:tr>
              <a:tr h="357188">
                <a:tc vMerge="1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r>
                        <a:rPr lang="es-ES" sz="12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Precio promedio por venta</a:t>
                      </a:r>
                      <a:r>
                        <a:rPr lang="es-ES" sz="1200" b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sz="12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 fontAlgn="base"/>
                      <a:r>
                        <a:rPr lang="es-ES" sz="13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(A3)</a:t>
                      </a:r>
                      <a:endParaRPr lang="es-ES" sz="13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Toma de datos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CO" altLang="ja-JP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Se logra una conexión con el módulo SD y los datos se guardan en la SD de forma exitosa.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65928"/>
                  </a:ext>
                </a:extLst>
              </a:tr>
              <a:tr h="377357">
                <a:tc vMerge="1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r>
                        <a:rPr lang="es-ES" sz="12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Ingresos @ 15 %</a:t>
                      </a:r>
                      <a:r>
                        <a:rPr lang="es-ES" sz="1200" b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sz="12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 fontAlgn="base"/>
                      <a:r>
                        <a:rPr lang="es-ES" sz="13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(A4)</a:t>
                      </a:r>
                      <a:endParaRPr lang="es-ES" sz="13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Ensamble 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altLang="ja-JP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Las dimensiones de la PCB y el Cubesat no presentan problemas y los componentes están bien sujetos.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786595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pPr algn="ctr" rtl="0" fontAlgn="base"/>
                      <a:endParaRPr lang="es-ES" sz="16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300" b="0" i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(A5)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Lanzamiento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altLang="ja-JP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Se logra un despegue y aterrizaje exitoso.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709280"/>
                  </a:ext>
                </a:extLst>
              </a:tr>
            </a:tbl>
          </a:graphicData>
        </a:graphic>
      </p:graphicFrame>
      <p:pic>
        <p:nvPicPr>
          <p:cNvPr id="8" name="Graphic 7" descr="Clipboard Checked with solid fill">
            <a:extLst>
              <a:ext uri="{FF2B5EF4-FFF2-40B4-BE49-F238E27FC236}">
                <a16:creationId xmlns:a16="http://schemas.microsoft.com/office/drawing/2014/main" id="{7B2AF335-3787-3E9B-DFF5-4D55A91B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519" y="24394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90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000"/>
              <a:t>Secuencia de la misión </a:t>
            </a:r>
            <a:br>
              <a:rPr lang="es-ES" sz="4000"/>
            </a:br>
            <a:br>
              <a:rPr lang="es-ES" sz="4000"/>
            </a:br>
            <a:endParaRPr lang="es-ES" sz="4000"/>
          </a:p>
        </p:txBody>
      </p:sp>
    </p:spTree>
    <p:extLst>
      <p:ext uri="{BB962C8B-B14F-4D97-AF65-F5344CB8AC3E}">
        <p14:creationId xmlns:p14="http://schemas.microsoft.com/office/powerpoint/2010/main" val="103947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463" y="1454491"/>
            <a:ext cx="4719884" cy="58003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br>
              <a:rPr lang="es-ES"/>
            </a:br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2798530" y="2245601"/>
            <a:ext cx="6698307" cy="6809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0578" y="185433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0946" y="177485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96837" y="17727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52852" y="184085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0792" y="2909297"/>
            <a:ext cx="2640803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Configuración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8107" y="3226670"/>
            <a:ext cx="2640803" cy="636996"/>
          </a:xfrm>
        </p:spPr>
        <p:txBody>
          <a:bodyPr rtlCol="0"/>
          <a:lstStyle>
            <a:defPPr>
              <a:defRPr lang="es-ES"/>
            </a:defPPr>
          </a:lstStyle>
          <a:p>
            <a:pPr lvl="0"/>
            <a:r>
              <a:rPr lang="es-CO" sz="1200" b="0" i="0"/>
              <a:t>Configurar el </a:t>
            </a:r>
            <a:r>
              <a:rPr lang="es-CO" sz="1200" b="0" i="0" err="1"/>
              <a:t>CubeSat</a:t>
            </a:r>
            <a:r>
              <a:rPr lang="es-CO" sz="1200" b="0" i="0"/>
              <a:t> en el </a:t>
            </a:r>
            <a:r>
              <a:rPr lang="es-CO" sz="1200"/>
              <a:t>globo</a:t>
            </a:r>
            <a:r>
              <a:rPr lang="es-CO" sz="1200" b="0" i="0"/>
              <a:t>, </a:t>
            </a:r>
            <a:r>
              <a:rPr lang="es-CO" sz="1200"/>
              <a:t>iniciar el encendido del </a:t>
            </a:r>
            <a:r>
              <a:rPr lang="es-CO" sz="1200" err="1"/>
              <a:t>CubeSat</a:t>
            </a:r>
            <a:r>
              <a:rPr lang="es-CO" sz="1200" b="0" i="0"/>
              <a:t>.</a:t>
            </a:r>
            <a:endParaRPr lang="en-US" sz="1200"/>
          </a:p>
        </p:txBody>
      </p:sp>
      <p:pic>
        <p:nvPicPr>
          <p:cNvPr id="92" name="Marcador de posición de imagen 91" descr="Clipboard Checked outline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72490" y="2011940"/>
            <a:ext cx="603504" cy="603504"/>
          </a:xfrm>
          <a:prstGeom prst="rect">
            <a:avLst/>
          </a:prstGeom>
        </p:spPr>
      </p:pic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70304" y="2841977"/>
            <a:ext cx="2640803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Preparación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70305" y="3157492"/>
            <a:ext cx="2640803" cy="636996"/>
          </a:xfrm>
        </p:spPr>
        <p:txBody>
          <a:bodyPr rtlCol="0"/>
          <a:lstStyle>
            <a:defPPr>
              <a:defRPr lang="es-ES"/>
            </a:defPPr>
          </a:lstStyle>
          <a:p>
            <a:pPr lvl="0"/>
            <a:r>
              <a:rPr lang="es-CO" sz="1200"/>
              <a:t>P</a:t>
            </a:r>
            <a:r>
              <a:rPr lang="es-CO" sz="1200" b="0" i="0"/>
              <a:t>reparar el lanzamiento.</a:t>
            </a:r>
            <a:endParaRPr lang="en-US" sz="1200"/>
          </a:p>
        </p:txBody>
      </p:sp>
      <p:pic>
        <p:nvPicPr>
          <p:cNvPr id="93" name="Marcador de posición de imagen 92" descr="Hot air balloon outline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26616" y="1930363"/>
            <a:ext cx="603504" cy="603504"/>
          </a:xfrm>
          <a:prstGeom prst="rect">
            <a:avLst/>
          </a:prstGeom>
        </p:spPr>
      </p:pic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3384" y="2818717"/>
            <a:ext cx="2640803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Lanzamiento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3384" y="3134232"/>
            <a:ext cx="2640803" cy="490136"/>
          </a:xfrm>
        </p:spPr>
        <p:txBody>
          <a:bodyPr rtlCol="0"/>
          <a:lstStyle>
            <a:defPPr>
              <a:defRPr lang="es-ES"/>
            </a:defPPr>
          </a:lstStyle>
          <a:p>
            <a:pPr lvl="0"/>
            <a:r>
              <a:rPr lang="es-CO" sz="1200" b="0" i="0"/>
              <a:t>Lanzamiento del globo.</a:t>
            </a:r>
            <a:endParaRPr lang="en-US" sz="1200"/>
          </a:p>
        </p:txBody>
      </p:sp>
      <p:pic>
        <p:nvPicPr>
          <p:cNvPr id="94" name="Marcador de posición de imagen 93" descr="Disk outline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674393" y="1930363"/>
            <a:ext cx="603504" cy="603504"/>
          </a:xfrm>
          <a:prstGeom prst="rect">
            <a:avLst/>
          </a:prstGeom>
        </p:spPr>
      </p:pic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49275" y="2818717"/>
            <a:ext cx="2640803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Mediciones</a:t>
            </a:r>
          </a:p>
          <a:p>
            <a:pPr rtl="0"/>
            <a:endParaRPr lang="es-ES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49275" y="3143563"/>
            <a:ext cx="2640803" cy="653128"/>
          </a:xfrm>
        </p:spPr>
        <p:txBody>
          <a:bodyPr rtlCol="0"/>
          <a:lstStyle>
            <a:defPPr>
              <a:defRPr lang="es-ES"/>
            </a:defPPr>
          </a:lstStyle>
          <a:p>
            <a:pPr lvl="0"/>
            <a:r>
              <a:rPr lang="es-US" sz="1200"/>
              <a:t>Inicio de toma de datos</a:t>
            </a:r>
            <a:endParaRPr lang="en-US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8D1FC6F8-0BCD-47E9-9C64-690771D9C143}" type="slidenum">
              <a:rPr lang="es-ES" smtClean="0"/>
              <a:pPr rtl="0"/>
              <a:t>13</a:t>
            </a:fld>
            <a:endParaRPr lang="es-ES"/>
          </a:p>
        </p:txBody>
      </p:sp>
      <p:sp>
        <p:nvSpPr>
          <p:cNvPr id="36" name="Título 48">
            <a:extLst>
              <a:ext uri="{FF2B5EF4-FFF2-40B4-BE49-F238E27FC236}">
                <a16:creationId xmlns:a16="http://schemas.microsoft.com/office/drawing/2014/main" id="{F62B43C8-BDDA-0BAE-E87E-4349141A1F92}"/>
              </a:ext>
            </a:extLst>
          </p:cNvPr>
          <p:cNvSpPr txBox="1">
            <a:spLocks/>
          </p:cNvSpPr>
          <p:nvPr/>
        </p:nvSpPr>
        <p:spPr>
          <a:xfrm>
            <a:off x="3509716" y="4142223"/>
            <a:ext cx="4719884" cy="58003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b="1" kern="1200" cap="all" spc="400" baseline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br>
              <a:rPr lang="es-CO"/>
            </a:br>
            <a:endParaRPr lang="es-CO"/>
          </a:p>
        </p:txBody>
      </p:sp>
      <p:cxnSp>
        <p:nvCxnSpPr>
          <p:cNvPr id="37" name="Conector recto 13">
            <a:extLst>
              <a:ext uri="{FF2B5EF4-FFF2-40B4-BE49-F238E27FC236}">
                <a16:creationId xmlns:a16="http://schemas.microsoft.com/office/drawing/2014/main" id="{ADAF5D4D-4E20-AE2A-87B6-6229F4CAB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1" idx="6"/>
            <a:endCxn id="40" idx="2"/>
          </p:cNvCxnSpPr>
          <p:nvPr/>
        </p:nvCxnSpPr>
        <p:spPr>
          <a:xfrm flipV="1">
            <a:off x="2771215" y="5232724"/>
            <a:ext cx="6698307" cy="6809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16">
            <a:extLst>
              <a:ext uri="{FF2B5EF4-FFF2-40B4-BE49-F238E27FC236}">
                <a16:creationId xmlns:a16="http://schemas.microsoft.com/office/drawing/2014/main" id="{31288D38-7BCE-0258-1A90-FBD50700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3263" y="48414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39" name="Elipse 18">
            <a:extLst>
              <a:ext uri="{FF2B5EF4-FFF2-40B4-BE49-F238E27FC236}">
                <a16:creationId xmlns:a16="http://schemas.microsoft.com/office/drawing/2014/main" id="{803ED301-C53E-EFB5-A912-EDE52D97A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3631" y="476197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40" name="Elipse 19">
            <a:extLst>
              <a:ext uri="{FF2B5EF4-FFF2-40B4-BE49-F238E27FC236}">
                <a16:creationId xmlns:a16="http://schemas.microsoft.com/office/drawing/2014/main" id="{B6717109-8D30-C88F-0469-BC07A9020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9522" y="475988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41" name="Elipse 14">
            <a:extLst>
              <a:ext uri="{FF2B5EF4-FFF2-40B4-BE49-F238E27FC236}">
                <a16:creationId xmlns:a16="http://schemas.microsoft.com/office/drawing/2014/main" id="{18E812D2-9BB4-4151-D7D1-8C8D25794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25537" y="4827976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pic>
        <p:nvPicPr>
          <p:cNvPr id="42" name="Marcador de posición de imagen 90" descr="Cut outline">
            <a:extLst>
              <a:ext uri="{FF2B5EF4-FFF2-40B4-BE49-F238E27FC236}">
                <a16:creationId xmlns:a16="http://schemas.microsoft.com/office/drawing/2014/main" id="{EAFDE73D-F711-D547-FECF-6555467C81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996624" y="4991935"/>
            <a:ext cx="603504" cy="603504"/>
          </a:xfrm>
          <a:prstGeom prst="rect">
            <a:avLst/>
          </a:prstGeom>
        </p:spPr>
      </p:pic>
      <p:sp>
        <p:nvSpPr>
          <p:cNvPr id="43" name="Marcador de texto 25">
            <a:extLst>
              <a:ext uri="{FF2B5EF4-FFF2-40B4-BE49-F238E27FC236}">
                <a16:creationId xmlns:a16="http://schemas.microsoft.com/office/drawing/2014/main" id="{60C317D5-394E-6686-D055-EF61C011CB3D}"/>
              </a:ext>
            </a:extLst>
          </p:cNvPr>
          <p:cNvSpPr txBox="1">
            <a:spLocks/>
          </p:cNvSpPr>
          <p:nvPr/>
        </p:nvSpPr>
        <p:spPr>
          <a:xfrm>
            <a:off x="963477" y="5896420"/>
            <a:ext cx="2640803" cy="365125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/>
              <a:t>Desacople</a:t>
            </a:r>
            <a:endParaRPr lang="es-CO"/>
          </a:p>
        </p:txBody>
      </p:sp>
      <p:sp>
        <p:nvSpPr>
          <p:cNvPr id="44" name="Marcador de texto 26">
            <a:extLst>
              <a:ext uri="{FF2B5EF4-FFF2-40B4-BE49-F238E27FC236}">
                <a16:creationId xmlns:a16="http://schemas.microsoft.com/office/drawing/2014/main" id="{B8620518-4465-EC91-E3D4-9568EA08ACAF}"/>
              </a:ext>
            </a:extLst>
          </p:cNvPr>
          <p:cNvSpPr txBox="1">
            <a:spLocks/>
          </p:cNvSpPr>
          <p:nvPr/>
        </p:nvSpPr>
        <p:spPr>
          <a:xfrm>
            <a:off x="990792" y="6213793"/>
            <a:ext cx="2640803" cy="63699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US" sz="1200"/>
              <a:t>Desacoplar el CubeSat del globo.</a:t>
            </a:r>
            <a:endParaRPr lang="en-US" sz="1200"/>
          </a:p>
        </p:txBody>
      </p:sp>
      <p:sp>
        <p:nvSpPr>
          <p:cNvPr id="46" name="Marcador de texto 30">
            <a:extLst>
              <a:ext uri="{FF2B5EF4-FFF2-40B4-BE49-F238E27FC236}">
                <a16:creationId xmlns:a16="http://schemas.microsoft.com/office/drawing/2014/main" id="{DD694850-3C37-D708-CFB6-B9362B07223E}"/>
              </a:ext>
            </a:extLst>
          </p:cNvPr>
          <p:cNvSpPr txBox="1">
            <a:spLocks/>
          </p:cNvSpPr>
          <p:nvPr/>
        </p:nvSpPr>
        <p:spPr>
          <a:xfrm>
            <a:off x="3642989" y="5829100"/>
            <a:ext cx="2640803" cy="365125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/>
              <a:t>Frenado</a:t>
            </a:r>
            <a:endParaRPr lang="es-CO"/>
          </a:p>
        </p:txBody>
      </p:sp>
      <p:sp>
        <p:nvSpPr>
          <p:cNvPr id="47" name="Marcador de texto 27">
            <a:extLst>
              <a:ext uri="{FF2B5EF4-FFF2-40B4-BE49-F238E27FC236}">
                <a16:creationId xmlns:a16="http://schemas.microsoft.com/office/drawing/2014/main" id="{18A5B01B-7516-E690-4974-D653001F2D76}"/>
              </a:ext>
            </a:extLst>
          </p:cNvPr>
          <p:cNvSpPr txBox="1">
            <a:spLocks/>
          </p:cNvSpPr>
          <p:nvPr/>
        </p:nvSpPr>
        <p:spPr>
          <a:xfrm>
            <a:off x="3642990" y="6144615"/>
            <a:ext cx="2640803" cy="63699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US" sz="1200"/>
              <a:t>Apertura de paracaídas y aterrizaje</a:t>
            </a:r>
            <a:endParaRPr lang="en-US" sz="1200"/>
          </a:p>
        </p:txBody>
      </p:sp>
      <p:pic>
        <p:nvPicPr>
          <p:cNvPr id="48" name="Marcador de posición de imagen 92" descr="Map with pin outline">
            <a:extLst>
              <a:ext uri="{FF2B5EF4-FFF2-40B4-BE49-F238E27FC236}">
                <a16:creationId xmlns:a16="http://schemas.microsoft.com/office/drawing/2014/main" id="{4B21F59A-7706-8D62-AEE9-A398753983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199301" y="4917486"/>
            <a:ext cx="603504" cy="603504"/>
          </a:xfrm>
          <a:prstGeom prst="rect">
            <a:avLst/>
          </a:prstGeom>
        </p:spPr>
      </p:pic>
      <p:sp>
        <p:nvSpPr>
          <p:cNvPr id="50" name="Marcador de texto 31">
            <a:extLst>
              <a:ext uri="{FF2B5EF4-FFF2-40B4-BE49-F238E27FC236}">
                <a16:creationId xmlns:a16="http://schemas.microsoft.com/office/drawing/2014/main" id="{CFADD620-4AB9-02FC-4E9E-77CC2C929A6E}"/>
              </a:ext>
            </a:extLst>
          </p:cNvPr>
          <p:cNvSpPr txBox="1">
            <a:spLocks/>
          </p:cNvSpPr>
          <p:nvPr/>
        </p:nvSpPr>
        <p:spPr>
          <a:xfrm>
            <a:off x="6186069" y="5805840"/>
            <a:ext cx="2640803" cy="365125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/>
              <a:t>Recuperación</a:t>
            </a:r>
            <a:endParaRPr lang="es-CO"/>
          </a:p>
        </p:txBody>
      </p:sp>
      <p:sp>
        <p:nvSpPr>
          <p:cNvPr id="51" name="Marcador de texto 28">
            <a:extLst>
              <a:ext uri="{FF2B5EF4-FFF2-40B4-BE49-F238E27FC236}">
                <a16:creationId xmlns:a16="http://schemas.microsoft.com/office/drawing/2014/main" id="{9EE6B74D-E7C5-5D61-6431-AF89582641E5}"/>
              </a:ext>
            </a:extLst>
          </p:cNvPr>
          <p:cNvSpPr txBox="1">
            <a:spLocks/>
          </p:cNvSpPr>
          <p:nvPr/>
        </p:nvSpPr>
        <p:spPr>
          <a:xfrm>
            <a:off x="6186069" y="6121355"/>
            <a:ext cx="2640803" cy="49013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US" sz="1200"/>
              <a:t>Recuperar CubeSat</a:t>
            </a:r>
            <a:endParaRPr lang="en-US" sz="1200"/>
          </a:p>
        </p:txBody>
      </p:sp>
      <p:sp>
        <p:nvSpPr>
          <p:cNvPr id="53" name="Marcador de texto 32">
            <a:extLst>
              <a:ext uri="{FF2B5EF4-FFF2-40B4-BE49-F238E27FC236}">
                <a16:creationId xmlns:a16="http://schemas.microsoft.com/office/drawing/2014/main" id="{24B7824B-1EA1-FBA3-BD98-3A6612379E5D}"/>
              </a:ext>
            </a:extLst>
          </p:cNvPr>
          <p:cNvSpPr txBox="1">
            <a:spLocks/>
          </p:cNvSpPr>
          <p:nvPr/>
        </p:nvSpPr>
        <p:spPr>
          <a:xfrm>
            <a:off x="8621960" y="5805840"/>
            <a:ext cx="2640803" cy="365125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/>
              <a:t>Descarga</a:t>
            </a:r>
            <a:endParaRPr lang="es-CO"/>
          </a:p>
          <a:p>
            <a:endParaRPr lang="es-CO"/>
          </a:p>
        </p:txBody>
      </p:sp>
      <p:sp>
        <p:nvSpPr>
          <p:cNvPr id="54" name="Marcador de texto 29">
            <a:extLst>
              <a:ext uri="{FF2B5EF4-FFF2-40B4-BE49-F238E27FC236}">
                <a16:creationId xmlns:a16="http://schemas.microsoft.com/office/drawing/2014/main" id="{4F9D3BF0-13C4-F89F-C0CF-C54BAE062290}"/>
              </a:ext>
            </a:extLst>
          </p:cNvPr>
          <p:cNvSpPr txBox="1">
            <a:spLocks/>
          </p:cNvSpPr>
          <p:nvPr/>
        </p:nvSpPr>
        <p:spPr>
          <a:xfrm>
            <a:off x="8621960" y="6121355"/>
            <a:ext cx="2640803" cy="653128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s-US" sz="1200">
                <a:latin typeface="Corbel" panose="020B0503020204020204"/>
              </a:rPr>
              <a:t>Finalizar la misión, apagar </a:t>
            </a:r>
            <a:r>
              <a:rPr lang="es-US" sz="1200" err="1">
                <a:latin typeface="Corbel" panose="020B0503020204020204"/>
              </a:rPr>
              <a:t>cubesat</a:t>
            </a:r>
            <a:r>
              <a:rPr lang="es-US" sz="1200">
                <a:latin typeface="Corbel" panose="020B0503020204020204"/>
              </a:rPr>
              <a:t>, y descargar los datos de la SD</a:t>
            </a:r>
            <a:endParaRPr lang="en-US" sz="1200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2D6632B8-99E9-8A53-1111-6E589B64B5F7}"/>
              </a:ext>
            </a:extLst>
          </p:cNvPr>
          <p:cNvCxnSpPr>
            <a:stCxn id="30" idx="2"/>
            <a:endCxn id="41" idx="0"/>
          </p:cNvCxnSpPr>
          <p:nvPr/>
        </p:nvCxnSpPr>
        <p:spPr>
          <a:xfrm rot="5400000">
            <a:off x="5618385" y="476683"/>
            <a:ext cx="1031285" cy="7671301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8" name="Marcador de posición de imagen 41" descr="Gears with solid fill">
            <a:extLst>
              <a:ext uri="{FF2B5EF4-FFF2-40B4-BE49-F238E27FC236}">
                <a16:creationId xmlns:a16="http://schemas.microsoft.com/office/drawing/2014/main" id="{65283491-ADBE-528D-607B-72F02C6F93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017691" y="2011940"/>
            <a:ext cx="603504" cy="603504"/>
          </a:xfrm>
          <a:prstGeom prst="rect">
            <a:avLst/>
          </a:prstGeom>
        </p:spPr>
      </p:pic>
      <p:pic>
        <p:nvPicPr>
          <p:cNvPr id="2" name="Marcador de posición de imagen 91" descr="Download outline">
            <a:extLst>
              <a:ext uri="{FF2B5EF4-FFF2-40B4-BE49-F238E27FC236}">
                <a16:creationId xmlns:a16="http://schemas.microsoft.com/office/drawing/2014/main" id="{C7AE92B0-A576-A8BD-9076-859D8CA5BD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640608" y="4928254"/>
            <a:ext cx="603504" cy="603504"/>
          </a:xfrm>
          <a:prstGeom prst="rect">
            <a:avLst/>
          </a:prstGeom>
        </p:spPr>
      </p:pic>
      <p:pic>
        <p:nvPicPr>
          <p:cNvPr id="3" name="Marcador de posición de imagen 93" descr="Landing outline">
            <a:extLst>
              <a:ext uri="{FF2B5EF4-FFF2-40B4-BE49-F238E27FC236}">
                <a16:creationId xmlns:a16="http://schemas.microsoft.com/office/drawing/2014/main" id="{EEC68D71-035E-2C65-322F-BB2EFABA16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472490" y="4999063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000"/>
              <a:t>Diagrama de bloques</a:t>
            </a:r>
            <a:br>
              <a:rPr lang="es-ES" sz="4000"/>
            </a:br>
            <a:br>
              <a:rPr lang="es-ES" sz="4000"/>
            </a:br>
            <a:br>
              <a:rPr lang="es-ES" sz="4000"/>
            </a:br>
            <a:endParaRPr lang="es-ES" sz="4000"/>
          </a:p>
        </p:txBody>
      </p:sp>
    </p:spTree>
    <p:extLst>
      <p:ext uri="{BB962C8B-B14F-4D97-AF65-F5344CB8AC3E}">
        <p14:creationId xmlns:p14="http://schemas.microsoft.com/office/powerpoint/2010/main" val="387890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, Esquemático&#10;&#10;Descripción generada automáticamente">
            <a:extLst>
              <a:ext uri="{FF2B5EF4-FFF2-40B4-BE49-F238E27FC236}">
                <a16:creationId xmlns:a16="http://schemas.microsoft.com/office/drawing/2014/main" id="{284C3AB4-ECC6-2A44-A183-884F94B7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29" y="1260743"/>
            <a:ext cx="10923582" cy="41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4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D4B0EC-E91E-2EFE-8ACC-3E6651988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16</a:t>
            </a:fld>
            <a:endParaRPr lang="es-ES"/>
          </a:p>
        </p:txBody>
      </p:sp>
      <p:pic>
        <p:nvPicPr>
          <p:cNvPr id="2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B1AF6DA2-2C1F-0B32-111B-43C6B8FA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42" y="546726"/>
            <a:ext cx="9721914" cy="530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84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2B60DD-4BF8-FD61-2221-99B17C1A5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17</a:t>
            </a:fld>
            <a:endParaRPr lang="es-ES"/>
          </a:p>
        </p:txBody>
      </p:sp>
      <p:pic>
        <p:nvPicPr>
          <p:cNvPr id="2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6635574C-01E7-2060-2A4A-1A7F89DC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14" y="611402"/>
            <a:ext cx="9076906" cy="56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0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31A0AB-3DD3-70E4-FEAF-C2B6EF556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dirty="0" smtClean="0"/>
              <a:pPr>
                <a:defRPr lang="es-ES"/>
              </a:pPr>
              <a:t>18</a:t>
            </a:fld>
            <a:endParaRPr lang="es-ES"/>
          </a:p>
        </p:txBody>
      </p:sp>
      <p:pic>
        <p:nvPicPr>
          <p:cNvPr id="2" name="Imagen 8" descr="Diagrama, Esquemático&#10;&#10;Descripción generada automáticamente">
            <a:extLst>
              <a:ext uri="{FF2B5EF4-FFF2-40B4-BE49-F238E27FC236}">
                <a16:creationId xmlns:a16="http://schemas.microsoft.com/office/drawing/2014/main" id="{7BAD2D47-8A0E-7AE6-BEF7-1D8D8F9A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783" y="213936"/>
            <a:ext cx="4058572" cy="649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39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31DD5C-1586-46C3-01A8-12782C7C3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19</a:t>
            </a:fld>
            <a:endParaRPr lang="es-ES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CA6A63E9-4EE1-24C3-6D54-C5BB51A7B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94" y="324198"/>
            <a:ext cx="8900774" cy="61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9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ipse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6173" y="2565400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12978" y="2565400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1367" y="2582651"/>
            <a:ext cx="1640264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53" name="Título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420" y="1158710"/>
            <a:ext cx="7537510" cy="67778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Necesidades del usuario</a:t>
            </a:r>
          </a:p>
        </p:txBody>
      </p:sp>
      <p:sp>
        <p:nvSpPr>
          <p:cNvPr id="58" name="Marcador de texto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900" y="4275349"/>
            <a:ext cx="2516617" cy="1752227"/>
          </a:xfrm>
        </p:spPr>
        <p:txBody>
          <a:bodyPr rtlCol="0"/>
          <a:lstStyle>
            <a:defPPr>
              <a:defRPr lang="es-ES"/>
            </a:defPPr>
          </a:lstStyle>
          <a:p>
            <a:pPr algn="just"/>
            <a:r>
              <a:rPr lang="es-CO">
                <a:latin typeface="Calibri"/>
                <a:ea typeface="Calibri" panose="020F0502020204030204" pitchFamily="34" charset="0"/>
                <a:cs typeface="Calibri"/>
              </a:rPr>
              <a:t>Actualmente se cuenta con el cohete AINKAA el cual cuenta con una ignición de combustible líquido proveniente de gasolina y oxígeno.</a:t>
            </a:r>
            <a:endParaRPr lang="en-US">
              <a:latin typeface="Calibri"/>
              <a:ea typeface="Calibri" panose="020F0502020204030204" pitchFamily="34" charset="0"/>
              <a:cs typeface="Calibri"/>
            </a:endParaRPr>
          </a:p>
          <a:p>
            <a:pPr rtl="0"/>
            <a:endParaRPr lang="es-ES"/>
          </a:p>
        </p:txBody>
      </p:sp>
      <p:sp>
        <p:nvSpPr>
          <p:cNvPr id="59" name="Marcador de texto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98941" y="4275350"/>
            <a:ext cx="2516617" cy="1892185"/>
          </a:xfrm>
        </p:spPr>
        <p:txBody>
          <a:bodyPr rtlCol="0"/>
          <a:lstStyle>
            <a:defPPr>
              <a:defRPr lang="es-ES"/>
            </a:defPPr>
          </a:lstStyle>
          <a:p>
            <a:pPr lvl="0" algn="just">
              <a:lnSpc>
                <a:spcPct val="100000"/>
              </a:lnSpc>
            </a:pPr>
            <a:r>
              <a:rPr lang="es-CO">
                <a:latin typeface="Calibri"/>
                <a:ea typeface="Calibri" panose="020F0502020204030204" pitchFamily="34" charset="0"/>
                <a:cs typeface="Calibri"/>
              </a:rPr>
              <a:t>Este cohete cuenta con dos etapas, tipo a (estopines que se encienden y comiencen la combustión del segundo motor) tipo b (actuador como resorte o sistema de expulsión de la carga paga y electrónica de vuelo)</a:t>
            </a:r>
            <a:endParaRPr lang="en-US"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60" name="Marcador de texto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792726" y="4275349"/>
            <a:ext cx="3058776" cy="1148945"/>
          </a:xfrm>
        </p:spPr>
        <p:txBody>
          <a:bodyPr rtlCol="0"/>
          <a:lstStyle>
            <a:defPPr>
              <a:defRPr lang="es-ES"/>
            </a:defPPr>
          </a:lstStyle>
          <a:p>
            <a:pPr lvl="0" algn="just">
              <a:lnSpc>
                <a:spcPct val="100000"/>
              </a:lnSpc>
            </a:pPr>
            <a:r>
              <a:rPr lang="es-CO">
                <a:latin typeface="Calibri"/>
                <a:ea typeface="Calibri" panose="020F0502020204030204" pitchFamily="34" charset="0"/>
                <a:cs typeface="Calibri"/>
              </a:rPr>
              <a:t>Implementar electrónica de  control y automatización en forma de un </a:t>
            </a:r>
            <a:r>
              <a:rPr lang="es-CO" err="1">
                <a:latin typeface="Calibri"/>
                <a:ea typeface="Calibri" panose="020F0502020204030204" pitchFamily="34" charset="0"/>
                <a:cs typeface="Calibri"/>
              </a:rPr>
              <a:t>CubeSat</a:t>
            </a:r>
            <a:r>
              <a:rPr lang="es-CO">
                <a:latin typeface="Calibri"/>
                <a:ea typeface="Calibri" panose="020F0502020204030204" pitchFamily="34" charset="0"/>
                <a:cs typeface="Calibri"/>
              </a:rPr>
              <a:t> para poder controlar el despegue, así como programar el desacople</a:t>
            </a:r>
            <a:r>
              <a:rPr lang="es-US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s-CO">
                <a:latin typeface="Calibri"/>
                <a:ea typeface="Calibri" panose="020F0502020204030204" pitchFamily="34" charset="0"/>
                <a:cs typeface="Calibri"/>
              </a:rPr>
              <a:t>y la adquisición de datos durante el despegue, el vuelo y </a:t>
            </a:r>
            <a:r>
              <a:rPr lang="es-US">
                <a:latin typeface="Calibri"/>
                <a:ea typeface="Calibri" panose="020F0502020204030204" pitchFamily="34" charset="0"/>
                <a:cs typeface="Calibri"/>
              </a:rPr>
              <a:t>el aterrizaje</a:t>
            </a:r>
            <a:r>
              <a:rPr lang="es-CO">
                <a:latin typeface="Calibri"/>
                <a:ea typeface="Calibri" panose="020F0502020204030204" pitchFamily="34" charset="0"/>
                <a:cs typeface="Calibri"/>
              </a:rPr>
              <a:t>.</a:t>
            </a:r>
            <a:endParaRPr lang="es-US">
              <a:latin typeface="Calibri"/>
              <a:ea typeface="Calibri" panose="020F0502020204030204" pitchFamily="34" charset="0"/>
              <a:cs typeface="Calibri"/>
            </a:endParaRPr>
          </a:p>
          <a:p>
            <a:pPr lvl="0" algn="just">
              <a:lnSpc>
                <a:spcPct val="100000"/>
              </a:lnSpc>
            </a:pPr>
            <a:r>
              <a:rPr lang="es-CO"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US"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25" name="Marcador de número de diapositiva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8D1FC6F8-0BCD-47E9-9C64-690771D9C143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3" name="Graphic 2" descr="Fire outline">
            <a:extLst>
              <a:ext uri="{FF2B5EF4-FFF2-40B4-BE49-F238E27FC236}">
                <a16:creationId xmlns:a16="http://schemas.microsoft.com/office/drawing/2014/main" id="{C14E24FF-08D3-3327-1512-87F13D5C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1207" y="2858425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82FFC4DE-CC14-27C1-6107-A5E585E8C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48013" y="2858425"/>
            <a:ext cx="914400" cy="914400"/>
          </a:xfrm>
          <a:prstGeom prst="rect">
            <a:avLst/>
          </a:prstGeom>
        </p:spPr>
      </p:pic>
      <p:pic>
        <p:nvPicPr>
          <p:cNvPr id="17" name="Graphic 16" descr="Processor outline">
            <a:extLst>
              <a:ext uri="{FF2B5EF4-FFF2-40B4-BE49-F238E27FC236}">
                <a16:creationId xmlns:a16="http://schemas.microsoft.com/office/drawing/2014/main" id="{0E0CED2B-A394-3980-19F3-089F4869BD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768200" y="2880814"/>
            <a:ext cx="94659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8748-CCC7-F602-767A-782C0D8A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Subsistema </a:t>
            </a:r>
            <a:br>
              <a:rPr lang="es-CO"/>
            </a:br>
            <a:r>
              <a:rPr lang="es-CO"/>
              <a:t>estructural</a:t>
            </a:r>
            <a:br>
              <a:rPr lang="es-CO"/>
            </a:br>
            <a:r>
              <a:rPr lang="es-CO"/>
              <a:t> </a:t>
            </a:r>
            <a:br>
              <a:rPr lang="es-CO"/>
            </a:b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930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F458-6A03-E0AB-7F90-24BC5D103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21</a:t>
            </a:fld>
            <a:endParaRPr lang="es-ES"/>
          </a:p>
        </p:txBody>
      </p:sp>
      <p:pic>
        <p:nvPicPr>
          <p:cNvPr id="9" name="Content Placeholder 8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553E67E-A9F7-5EDE-D08E-186D90F250D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10408" y="2293863"/>
            <a:ext cx="3359684" cy="2611252"/>
          </a:xfrm>
        </p:spPr>
      </p:pic>
      <p:pic>
        <p:nvPicPr>
          <p:cNvPr id="11" name="Picture 10" descr="A computer generated image of a circuit board&#10;&#10;Description automatically generated">
            <a:extLst>
              <a:ext uri="{FF2B5EF4-FFF2-40B4-BE49-F238E27FC236}">
                <a16:creationId xmlns:a16="http://schemas.microsoft.com/office/drawing/2014/main" id="{DF5CF00C-0D48-2ED5-B9DF-1D4343CDD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048" y="2293863"/>
            <a:ext cx="3227904" cy="2611252"/>
          </a:xfrm>
          <a:prstGeom prst="rect">
            <a:avLst/>
          </a:prstGeom>
        </p:spPr>
      </p:pic>
      <p:pic>
        <p:nvPicPr>
          <p:cNvPr id="13" name="Picture 12" descr="A computer chip on a stand&#10;&#10;Description automatically generated with medium confidence">
            <a:extLst>
              <a:ext uri="{FF2B5EF4-FFF2-40B4-BE49-F238E27FC236}">
                <a16:creationId xmlns:a16="http://schemas.microsoft.com/office/drawing/2014/main" id="{56FBC76B-FEE1-417C-5C92-0C82738D5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21" y="2293863"/>
            <a:ext cx="2726972" cy="26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06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ack and white drawing of a box&#10;&#10;Description automatically generated">
            <a:extLst>
              <a:ext uri="{FF2B5EF4-FFF2-40B4-BE49-F238E27FC236}">
                <a16:creationId xmlns:a16="http://schemas.microsoft.com/office/drawing/2014/main" id="{89596BAD-4ECE-57EF-30BD-4D01AA7B2A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718" r="25703"/>
          <a:stretch/>
        </p:blipFill>
        <p:spPr>
          <a:xfrm>
            <a:off x="6281481" y="996178"/>
            <a:ext cx="4433980" cy="462601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FEEE2-668C-848C-78C8-795AC4CC3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22</a:t>
            </a:fld>
            <a:endParaRPr lang="es-ES"/>
          </a:p>
        </p:txBody>
      </p:sp>
      <p:pic>
        <p:nvPicPr>
          <p:cNvPr id="10" name="Picture 9" descr="A blue and black cube with different components&#10;&#10;Description automatically generated with medium confidence">
            <a:extLst>
              <a:ext uri="{FF2B5EF4-FFF2-40B4-BE49-F238E27FC236}">
                <a16:creationId xmlns:a16="http://schemas.microsoft.com/office/drawing/2014/main" id="{3271FB58-A5FD-BC90-AB01-C32738AB5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79" t="3527" r="28003"/>
          <a:stretch/>
        </p:blipFill>
        <p:spPr>
          <a:xfrm>
            <a:off x="1174851" y="996178"/>
            <a:ext cx="4303072" cy="46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2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8748-CCC7-F602-767A-782C0D8A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Subsistema </a:t>
            </a:r>
            <a:br>
              <a:rPr lang="es-CO"/>
            </a:br>
            <a:r>
              <a:rPr lang="es-CO" err="1"/>
              <a:t>eps</a:t>
            </a:r>
            <a:br>
              <a:rPr lang="es-CO"/>
            </a:br>
            <a:r>
              <a:rPr lang="es-CO"/>
              <a:t> </a:t>
            </a:r>
            <a:br>
              <a:rPr lang="es-CO"/>
            </a:b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8286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32473-09A4-6325-5D7E-77E5508F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499" y="2436822"/>
            <a:ext cx="4869501" cy="1342698"/>
          </a:xfrm>
        </p:spPr>
        <p:txBody>
          <a:bodyPr/>
          <a:lstStyle/>
          <a:p>
            <a:r>
              <a:rPr lang="es-CO"/>
              <a:t>Presupuesto</a:t>
            </a:r>
            <a:br>
              <a:rPr lang="es-CO"/>
            </a:br>
            <a:r>
              <a:rPr lang="es-CO"/>
              <a:t>energía </a:t>
            </a:r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BE6B7AC0-6FB0-4E1A-C65B-3D0525C8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487249"/>
            <a:ext cx="6648672" cy="53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25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1DF2E3A-6C8A-7BD8-6BAC-C340D7C227A6}"/>
              </a:ext>
            </a:extLst>
          </p:cNvPr>
          <p:cNvSpPr txBox="1">
            <a:spLocks/>
          </p:cNvSpPr>
          <p:nvPr/>
        </p:nvSpPr>
        <p:spPr>
          <a:xfrm>
            <a:off x="3711986" y="394662"/>
            <a:ext cx="5117054" cy="1314607"/>
          </a:xfrm>
          <a:prstGeom prst="rect">
            <a:avLst/>
          </a:prstGeom>
        </p:spPr>
        <p:txBody>
          <a:bodyPr rtlCol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CO"/>
              <a:t>Presupuesto</a:t>
            </a:r>
            <a:br>
              <a:rPr lang="es-CO"/>
            </a:br>
            <a:r>
              <a:rPr lang="es-CO"/>
              <a:t>Volumen </a:t>
            </a:r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C5ABA97F-730B-B6CA-79CF-6C80F0C75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79" y="2113130"/>
            <a:ext cx="7946842" cy="41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73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8F421B4-4816-8B8A-0459-45E1AB25F7FB}"/>
              </a:ext>
            </a:extLst>
          </p:cNvPr>
          <p:cNvSpPr txBox="1">
            <a:spLocks/>
          </p:cNvSpPr>
          <p:nvPr/>
        </p:nvSpPr>
        <p:spPr>
          <a:xfrm>
            <a:off x="3772946" y="242262"/>
            <a:ext cx="5117054" cy="1314607"/>
          </a:xfrm>
          <a:prstGeom prst="rect">
            <a:avLst/>
          </a:prstGeom>
        </p:spPr>
        <p:txBody>
          <a:bodyPr rtlCol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CO"/>
              <a:t>Presupuesto</a:t>
            </a:r>
            <a:br>
              <a:rPr lang="es-CO"/>
            </a:br>
            <a:r>
              <a:rPr lang="es-CO"/>
              <a:t>Memoria </a:t>
            </a:r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ECA36BC0-6E64-EA9E-EB7D-2BC91059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55" y="1913701"/>
            <a:ext cx="9121930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95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C0F9-DD7B-94FC-E285-CFCBE69A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39" y="102981"/>
            <a:ext cx="4569572" cy="580029"/>
          </a:xfrm>
        </p:spPr>
        <p:txBody>
          <a:bodyPr/>
          <a:lstStyle/>
          <a:p>
            <a:r>
              <a:rPr lang="es-CO"/>
              <a:t>POWER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B0F3E-D6E4-EB49-B306-EBCA5EC8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27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A2061-693E-3D0D-A47B-0D17A034A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37" y="1645742"/>
            <a:ext cx="5237443" cy="3566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D988A-01E2-CAD9-0597-73F48A3E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5742"/>
            <a:ext cx="5809926" cy="365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01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C0F9-DD7B-94FC-E285-CFCBE69A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39" y="102981"/>
            <a:ext cx="4569572" cy="580029"/>
          </a:xfrm>
        </p:spPr>
        <p:txBody>
          <a:bodyPr/>
          <a:lstStyle/>
          <a:p>
            <a:r>
              <a:rPr lang="es-CO"/>
              <a:t>POWER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B0F3E-D6E4-EB49-B306-EBCA5EC8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28</a:t>
            </a:fld>
            <a:endParaRPr lang="es-ES"/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E01A25C-3796-2A51-1DE6-CD1ADD0E4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83" t="11681" r="27103" b="11254"/>
          <a:stretch/>
        </p:blipFill>
        <p:spPr>
          <a:xfrm>
            <a:off x="604590" y="1451435"/>
            <a:ext cx="5138539" cy="3559411"/>
          </a:xfrm>
          <a:prstGeom prst="rect">
            <a:avLst/>
          </a:prstGeom>
        </p:spPr>
      </p:pic>
      <p:pic>
        <p:nvPicPr>
          <p:cNvPr id="7" name="Picture 6" descr="A computer generated image of a computer&#10;&#10;Description automatically generated">
            <a:extLst>
              <a:ext uri="{FF2B5EF4-FFF2-40B4-BE49-F238E27FC236}">
                <a16:creationId xmlns:a16="http://schemas.microsoft.com/office/drawing/2014/main" id="{C6FC8EAC-0338-0268-D8E1-917FFEED2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27" t="11925" r="23073" b="-1"/>
          <a:stretch/>
        </p:blipFill>
        <p:spPr>
          <a:xfrm>
            <a:off x="6151810" y="840454"/>
            <a:ext cx="5913120" cy="43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76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8748-CCC7-F602-767A-782C0D8A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Subsistema </a:t>
            </a:r>
            <a:br>
              <a:rPr lang="es-CO"/>
            </a:br>
            <a:r>
              <a:rPr lang="es-CO"/>
              <a:t>sensores</a:t>
            </a:r>
            <a:br>
              <a:rPr lang="es-CO"/>
            </a:br>
            <a:br>
              <a:rPr lang="es-CO"/>
            </a:b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445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1"/>
            <a:ext cx="5491479" cy="86107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Objetivos de la misión </a:t>
            </a:r>
          </a:p>
        </p:txBody>
      </p:sp>
      <p:pic>
        <p:nvPicPr>
          <p:cNvPr id="42" name="Marcador de posición de imagen 41" descr="Gears with solid fill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76" name="Marcador de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Implementación </a:t>
            </a:r>
          </a:p>
        </p:txBody>
      </p:sp>
      <p:sp>
        <p:nvSpPr>
          <p:cNvPr id="77" name="Marcador de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3100890"/>
            <a:ext cx="3008630" cy="1050980"/>
          </a:xfrm>
        </p:spPr>
        <p:txBody>
          <a:bodyPr rtlCol="0"/>
          <a:lstStyle>
            <a:defPPr>
              <a:defRPr lang="es-ES"/>
            </a:defPPr>
          </a:lstStyle>
          <a:p>
            <a:pPr lvl="0">
              <a:lnSpc>
                <a:spcPct val="100000"/>
              </a:lnSpc>
            </a:pPr>
            <a:r>
              <a:rPr lang="es-CO" b="1"/>
              <a:t>MG: </a:t>
            </a:r>
            <a:r>
              <a:rPr lang="es-CO"/>
              <a:t>Implementar un </a:t>
            </a:r>
            <a:r>
              <a:rPr lang="es-CO" err="1"/>
              <a:t>CubeSat</a:t>
            </a:r>
            <a:r>
              <a:rPr lang="es-CO"/>
              <a:t> que permita </a:t>
            </a:r>
            <a:r>
              <a:rPr lang="es-US"/>
              <a:t>realizar toma de datos en distintas etapas</a:t>
            </a:r>
            <a:r>
              <a:rPr lang="es-CO"/>
              <a:t> y vuelva a tierra de forma segura. </a:t>
            </a:r>
            <a:endParaRPr lang="en-US"/>
          </a:p>
        </p:txBody>
      </p:sp>
      <p:pic>
        <p:nvPicPr>
          <p:cNvPr id="43" name="Marcador de posición de imagen 42" descr="Blueprint outline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97" name="Marcador de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53221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Diseño</a:t>
            </a:r>
          </a:p>
        </p:txBody>
      </p:sp>
      <p:sp>
        <p:nvSpPr>
          <p:cNvPr id="96" name="Marcador de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3100890"/>
            <a:ext cx="3008630" cy="105098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US" b="1"/>
              <a:t>O1: </a:t>
            </a:r>
            <a:r>
              <a:rPr lang="es-US"/>
              <a:t>Fabricar estructura de </a:t>
            </a:r>
            <a:r>
              <a:rPr lang="es-US" err="1"/>
              <a:t>CubeSat</a:t>
            </a:r>
            <a:endParaRPr lang="es-ES"/>
          </a:p>
        </p:txBody>
      </p:sp>
      <p:pic>
        <p:nvPicPr>
          <p:cNvPr id="45" name="Marcador de posición de imagen 44" descr="Processor outline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190069" y="4520734"/>
            <a:ext cx="603504" cy="603504"/>
          </a:xfrm>
          <a:prstGeom prst="rect">
            <a:avLst/>
          </a:prstGeom>
        </p:spPr>
      </p:pic>
      <p:sp>
        <p:nvSpPr>
          <p:cNvPr id="99" name="Marcador de texto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283211"/>
            <a:ext cx="3008631" cy="34816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Sensores</a:t>
            </a:r>
          </a:p>
        </p:txBody>
      </p:sp>
      <p:sp>
        <p:nvSpPr>
          <p:cNvPr id="98" name="Marcador de texto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576520"/>
            <a:ext cx="3008630" cy="75767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US" b="1"/>
              <a:t>O2: Calibrar y acoplar sensores necesarios al CubeSat</a:t>
            </a:r>
            <a:endParaRPr lang="es-ES"/>
          </a:p>
        </p:txBody>
      </p: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8D1FC6F8-0BCD-47E9-9C64-690771D9C143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2" name="Marcador de posición de imagen 41" descr="Cut outline">
            <a:extLst>
              <a:ext uri="{FF2B5EF4-FFF2-40B4-BE49-F238E27FC236}">
                <a16:creationId xmlns:a16="http://schemas.microsoft.com/office/drawing/2014/main" id="{4A96D15D-A202-EF9D-2E60-DFD305A5F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913979" y="4520734"/>
            <a:ext cx="603504" cy="603504"/>
          </a:xfrm>
          <a:prstGeom prst="rect">
            <a:avLst/>
          </a:prstGeom>
        </p:spPr>
      </p:pic>
      <p:sp>
        <p:nvSpPr>
          <p:cNvPr id="3" name="Marcador de texto 75">
            <a:extLst>
              <a:ext uri="{FF2B5EF4-FFF2-40B4-BE49-F238E27FC236}">
                <a16:creationId xmlns:a16="http://schemas.microsoft.com/office/drawing/2014/main" id="{806F08A8-628E-E4C5-C16B-2E61EC59C71E}"/>
              </a:ext>
            </a:extLst>
          </p:cNvPr>
          <p:cNvSpPr txBox="1">
            <a:spLocks/>
          </p:cNvSpPr>
          <p:nvPr/>
        </p:nvSpPr>
        <p:spPr>
          <a:xfrm>
            <a:off x="7913978" y="5283211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/>
              <a:t>Desacople</a:t>
            </a:r>
          </a:p>
        </p:txBody>
      </p:sp>
      <p:sp>
        <p:nvSpPr>
          <p:cNvPr id="4" name="Marcador de texto 76">
            <a:extLst>
              <a:ext uri="{FF2B5EF4-FFF2-40B4-BE49-F238E27FC236}">
                <a16:creationId xmlns:a16="http://schemas.microsoft.com/office/drawing/2014/main" id="{A26F2A94-8783-07D2-03AC-555D41B6DA93}"/>
              </a:ext>
            </a:extLst>
          </p:cNvPr>
          <p:cNvSpPr txBox="1">
            <a:spLocks/>
          </p:cNvSpPr>
          <p:nvPr/>
        </p:nvSpPr>
        <p:spPr>
          <a:xfrm>
            <a:off x="7913977" y="5574009"/>
            <a:ext cx="2320240" cy="105098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b="1">
                <a:latin typeface="Calibri"/>
              </a:rPr>
              <a:t>O3: </a:t>
            </a:r>
            <a:r>
              <a:rPr lang="es-US">
                <a:latin typeface="Calibri"/>
              </a:rPr>
              <a:t>Implementar sistema de desacople</a:t>
            </a:r>
            <a:endParaRPr lang="es-CO" b="1"/>
          </a:p>
        </p:txBody>
      </p:sp>
    </p:spTree>
    <p:extLst>
      <p:ext uri="{BB962C8B-B14F-4D97-AF65-F5344CB8AC3E}">
        <p14:creationId xmlns:p14="http://schemas.microsoft.com/office/powerpoint/2010/main" val="2413063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73CD7A0-A6F9-406D-F41E-1568B7F47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05888"/>
              </p:ext>
            </p:extLst>
          </p:nvPr>
        </p:nvGraphicFramePr>
        <p:xfrm>
          <a:off x="1853277" y="555330"/>
          <a:ext cx="7290723" cy="5411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5594">
                  <a:extLst>
                    <a:ext uri="{9D8B030D-6E8A-4147-A177-3AD203B41FA5}">
                      <a16:colId xmlns:a16="http://schemas.microsoft.com/office/drawing/2014/main" val="4018038024"/>
                    </a:ext>
                  </a:extLst>
                </a:gridCol>
                <a:gridCol w="748955">
                  <a:extLst>
                    <a:ext uri="{9D8B030D-6E8A-4147-A177-3AD203B41FA5}">
                      <a16:colId xmlns:a16="http://schemas.microsoft.com/office/drawing/2014/main" val="2961409003"/>
                    </a:ext>
                  </a:extLst>
                </a:gridCol>
                <a:gridCol w="1109301">
                  <a:extLst>
                    <a:ext uri="{9D8B030D-6E8A-4147-A177-3AD203B41FA5}">
                      <a16:colId xmlns:a16="http://schemas.microsoft.com/office/drawing/2014/main" val="2490127505"/>
                    </a:ext>
                  </a:extLst>
                </a:gridCol>
                <a:gridCol w="770151">
                  <a:extLst>
                    <a:ext uri="{9D8B030D-6E8A-4147-A177-3AD203B41FA5}">
                      <a16:colId xmlns:a16="http://schemas.microsoft.com/office/drawing/2014/main" val="103242445"/>
                    </a:ext>
                  </a:extLst>
                </a:gridCol>
                <a:gridCol w="423937">
                  <a:extLst>
                    <a:ext uri="{9D8B030D-6E8A-4147-A177-3AD203B41FA5}">
                      <a16:colId xmlns:a16="http://schemas.microsoft.com/office/drawing/2014/main" val="2107735546"/>
                    </a:ext>
                  </a:extLst>
                </a:gridCol>
                <a:gridCol w="423937">
                  <a:extLst>
                    <a:ext uri="{9D8B030D-6E8A-4147-A177-3AD203B41FA5}">
                      <a16:colId xmlns:a16="http://schemas.microsoft.com/office/drawing/2014/main" val="2051986181"/>
                    </a:ext>
                  </a:extLst>
                </a:gridCol>
                <a:gridCol w="862004">
                  <a:extLst>
                    <a:ext uri="{9D8B030D-6E8A-4147-A177-3AD203B41FA5}">
                      <a16:colId xmlns:a16="http://schemas.microsoft.com/office/drawing/2014/main" val="1031434182"/>
                    </a:ext>
                  </a:extLst>
                </a:gridCol>
                <a:gridCol w="883200">
                  <a:extLst>
                    <a:ext uri="{9D8B030D-6E8A-4147-A177-3AD203B41FA5}">
                      <a16:colId xmlns:a16="http://schemas.microsoft.com/office/drawing/2014/main" val="743292356"/>
                    </a:ext>
                  </a:extLst>
                </a:gridCol>
                <a:gridCol w="1143644">
                  <a:extLst>
                    <a:ext uri="{9D8B030D-6E8A-4147-A177-3AD203B41FA5}">
                      <a16:colId xmlns:a16="http://schemas.microsoft.com/office/drawing/2014/main" val="973216740"/>
                    </a:ext>
                  </a:extLst>
                </a:gridCol>
              </a:tblGrid>
              <a:tr h="41764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1" u="none" strike="noStrike">
                          <a:effectLst/>
                        </a:rPr>
                        <a:t>Sensores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1" u="none" strike="noStrike">
                          <a:effectLst/>
                        </a:rPr>
                        <a:t>tipo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1" u="none" strike="noStrike">
                          <a:effectLst/>
                        </a:rPr>
                        <a:t>rango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1" u="none" strike="noStrike">
                          <a:effectLst/>
                        </a:rPr>
                        <a:t>precision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1" u="none" strike="noStrike">
                          <a:effectLst/>
                        </a:rPr>
                        <a:t>ubicación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1" u="none" strike="noStrike">
                          <a:effectLst/>
                        </a:rPr>
                        <a:t>ruido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1" u="none" strike="noStrike">
                          <a:effectLst/>
                        </a:rPr>
                        <a:t>Voltaje requerido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1" u="none" strike="noStrike">
                          <a:effectLst/>
                        </a:rPr>
                        <a:t>interfaz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Librería(Arduino)</a:t>
                      </a: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91322489"/>
                  </a:ext>
                </a:extLst>
              </a:tr>
              <a:tr h="124855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Sensor 6 ejes (MPU 6050)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Giroscopio y acelerómetro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giroscopio: ± 250 500 1000 2000°/s.   acelerómetro: ± 2 ± 4 ± 8 ± </a:t>
                      </a:r>
                      <a:r>
                        <a:rPr lang="es-US" sz="1000" u="none" strike="noStrike">
                          <a:effectLst/>
                        </a:rPr>
                        <a:t>16 g</a:t>
                      </a:r>
                      <a:r>
                        <a:rPr lang="es-ES" sz="1000" u="none" strike="noStrike">
                          <a:effectLst/>
                        </a:rPr>
                        <a:t>.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Giroscopio:  ±1%   Acelerómetro:  ±3%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Placa de sensores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 Bajo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000" u="none" strike="noStrike">
                          <a:effectLst/>
                        </a:rPr>
                        <a:t>3,3 V - 5 V (LDR)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protocolo I2C, </a:t>
                      </a:r>
                      <a:r>
                        <a:rPr lang="pt-BR" sz="1000" u="none" strike="noStrike" err="1">
                          <a:effectLst/>
                        </a:rPr>
                        <a:t>salida</a:t>
                      </a:r>
                      <a:r>
                        <a:rPr lang="pt-BR" sz="1000" u="none" strike="noStrike">
                          <a:effectLst/>
                        </a:rPr>
                        <a:t> </a:t>
                      </a:r>
                      <a:r>
                        <a:rPr lang="pt-BR" sz="1000" u="none" strike="noStrike" err="1">
                          <a:effectLst/>
                        </a:rPr>
                        <a:t>digitales</a:t>
                      </a:r>
                      <a:r>
                        <a:rPr lang="pt-BR" sz="1000" u="none" strike="noStrike">
                          <a:effectLst/>
                        </a:rPr>
                        <a:t> 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MPU6050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688487570"/>
                  </a:ext>
                </a:extLst>
              </a:tr>
              <a:tr h="124855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Magnetometro (GY-271)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Magnetometro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±1.3-8 Gauss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1 a 2 grados sexagesimales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Placa de sensores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Bajo 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3-5 V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protocolo I2C, </a:t>
                      </a:r>
                      <a:r>
                        <a:rPr lang="pt-BR" sz="1000" u="none" strike="noStrike" err="1">
                          <a:effectLst/>
                        </a:rPr>
                        <a:t>salida</a:t>
                      </a:r>
                      <a:r>
                        <a:rPr lang="pt-BR" sz="1000" u="none" strike="noStrike">
                          <a:effectLst/>
                        </a:rPr>
                        <a:t> </a:t>
                      </a:r>
                      <a:r>
                        <a:rPr lang="pt-BR" sz="1000" u="none" strike="noStrike" err="1">
                          <a:effectLst/>
                        </a:rPr>
                        <a:t>digitales</a:t>
                      </a:r>
                      <a:r>
                        <a:rPr lang="pt-BR" sz="1000" u="none" strike="noStrike">
                          <a:effectLst/>
                        </a:rPr>
                        <a:t> 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err="1">
                          <a:effectLst/>
                        </a:rPr>
                        <a:t>Adafruit</a:t>
                      </a:r>
                      <a:r>
                        <a:rPr lang="pt-BR" sz="1000" u="none" strike="noStrike">
                          <a:effectLst/>
                        </a:rPr>
                        <a:t> HMC5883L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508135770"/>
                  </a:ext>
                </a:extLst>
              </a:tr>
              <a:tr h="83236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GPS (NEO 6M)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GPS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 Global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2,5 m CEP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Estructura superior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 Bajo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3-5 V.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RS232 TTL salidas digitales 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err="1">
                          <a:effectLst/>
                        </a:rPr>
                        <a:t>TinyGPS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940753901"/>
                  </a:ext>
                </a:extLst>
              </a:tr>
              <a:tr h="166473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Sensor 3-1 (BMP 280)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Temperatura, Presion y Altimetro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Presion: 300 - 1100 hPa  Temperatura: -40°C a 85°C. Altimetro se calibra con la presion de referencia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u="none" strike="noStrike">
                          <a:effectLst/>
                        </a:rPr>
                        <a:t>presion: ± 1 hPa  temperatura: ± 1,0 ° C altimetro: ± 1 metro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Placa de sensores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Bajo</a:t>
                      </a: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</a:rPr>
                        <a:t>1.8 - 3.3 V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I2C (up to 3.4MHz) ,</a:t>
                      </a:r>
                      <a:r>
                        <a:rPr lang="en-US" sz="1000" u="none" strike="noStrike" err="1">
                          <a:effectLst/>
                        </a:rPr>
                        <a:t>salidas</a:t>
                      </a:r>
                      <a:r>
                        <a:rPr lang="en-US" sz="1000" u="none" strike="noStrike">
                          <a:effectLst/>
                        </a:rPr>
                        <a:t> </a:t>
                      </a:r>
                      <a:r>
                        <a:rPr lang="en-US" sz="1000" u="none" strike="noStrike" err="1">
                          <a:effectLst/>
                        </a:rPr>
                        <a:t>digitales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Adafruit BMP280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620582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924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8748-CCC7-F602-767A-782C0D8A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840" y="1389746"/>
            <a:ext cx="5002478" cy="2357066"/>
          </a:xfrm>
        </p:spPr>
        <p:txBody>
          <a:bodyPr/>
          <a:lstStyle/>
          <a:p>
            <a:r>
              <a:rPr lang="es-CO"/>
              <a:t>Subsistema </a:t>
            </a:r>
            <a:br>
              <a:rPr lang="es-CO"/>
            </a:br>
            <a:r>
              <a:rPr lang="es-CO"/>
              <a:t>control y adquisición de datos</a:t>
            </a:r>
            <a:br>
              <a:rPr lang="es-CO"/>
            </a:br>
            <a:br>
              <a:rPr lang="es-CO"/>
            </a:br>
            <a:br>
              <a:rPr lang="es-CO"/>
            </a:b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1493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C0FBC-7207-51FC-1D39-67DFB26C5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287" y="922984"/>
            <a:ext cx="4826598" cy="787482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</a:rPr>
              <a:t>Módulo </a:t>
            </a:r>
            <a:r>
              <a:rPr lang="es-CO" err="1">
                <a:solidFill>
                  <a:schemeClr val="bg1"/>
                </a:solidFill>
              </a:rPr>
              <a:t>gps</a:t>
            </a:r>
            <a:endParaRPr lang="es-CO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540FDC-8677-6FEE-DAE4-C57F791A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20" y="524951"/>
            <a:ext cx="4602879" cy="597459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DDB08EA-79E1-9588-36D4-B330B727B47D}"/>
              </a:ext>
            </a:extLst>
          </p:cNvPr>
          <p:cNvSpPr txBox="1">
            <a:spLocks/>
          </p:cNvSpPr>
          <p:nvPr/>
        </p:nvSpPr>
        <p:spPr>
          <a:xfrm>
            <a:off x="6103172" y="2913149"/>
            <a:ext cx="6088828" cy="1712639"/>
          </a:xfrm>
          <a:prstGeom prst="rect">
            <a:avLst/>
          </a:prstGeom>
        </p:spPr>
        <p:txBody>
          <a:bodyPr rtlCol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CO"/>
              <a:t>Medición de UBICACIÓN</a:t>
            </a:r>
          </a:p>
        </p:txBody>
      </p:sp>
    </p:spTree>
    <p:extLst>
      <p:ext uri="{BB962C8B-B14F-4D97-AF65-F5344CB8AC3E}">
        <p14:creationId xmlns:p14="http://schemas.microsoft.com/office/powerpoint/2010/main" val="1983284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DCA8-2B7D-EA09-5316-DA0FA1323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195" y="632527"/>
            <a:ext cx="4270786" cy="808998"/>
          </a:xfrm>
        </p:spPr>
        <p:txBody>
          <a:bodyPr/>
          <a:lstStyle/>
          <a:p>
            <a:r>
              <a:rPr lang="es-CO"/>
              <a:t>	</a:t>
            </a:r>
            <a:r>
              <a:rPr lang="es-CO">
                <a:solidFill>
                  <a:schemeClr val="bg1"/>
                </a:solidFill>
              </a:rPr>
              <a:t>BMP280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A97A20-A06B-B5BC-09B8-859B81A2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2" y="1353711"/>
            <a:ext cx="5637223" cy="415057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C0AFBC1-9842-83D3-3B82-F0963B53BB03}"/>
              </a:ext>
            </a:extLst>
          </p:cNvPr>
          <p:cNvSpPr txBox="1">
            <a:spLocks/>
          </p:cNvSpPr>
          <p:nvPr/>
        </p:nvSpPr>
        <p:spPr>
          <a:xfrm>
            <a:off x="6096000" y="1948737"/>
            <a:ext cx="6088828" cy="2960526"/>
          </a:xfrm>
          <a:prstGeom prst="rect">
            <a:avLst/>
          </a:prstGeom>
        </p:spPr>
        <p:txBody>
          <a:bodyPr rtlCol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CO"/>
              <a:t>Medición de ALTITUD, Temperatura, presión</a:t>
            </a:r>
          </a:p>
        </p:txBody>
      </p:sp>
    </p:spTree>
    <p:extLst>
      <p:ext uri="{BB962C8B-B14F-4D97-AF65-F5344CB8AC3E}">
        <p14:creationId xmlns:p14="http://schemas.microsoft.com/office/powerpoint/2010/main" val="98595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54A8C-FCA5-51F7-4497-59D56402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572" y="557223"/>
            <a:ext cx="4622202" cy="819755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</a:rPr>
              <a:t>Módulo </a:t>
            </a:r>
            <a:r>
              <a:rPr lang="es-CO" err="1">
                <a:solidFill>
                  <a:schemeClr val="bg1"/>
                </a:solidFill>
              </a:rPr>
              <a:t>sd</a:t>
            </a:r>
            <a:endParaRPr lang="es-CO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CB192E-2429-FA9C-CA29-68451695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254995"/>
            <a:ext cx="5006774" cy="634801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15B2EAB-CA52-4926-6BA3-397537DD55CB}"/>
              </a:ext>
            </a:extLst>
          </p:cNvPr>
          <p:cNvSpPr txBox="1">
            <a:spLocks/>
          </p:cNvSpPr>
          <p:nvPr/>
        </p:nvSpPr>
        <p:spPr>
          <a:xfrm>
            <a:off x="6096000" y="1559860"/>
            <a:ext cx="6088828" cy="4740917"/>
          </a:xfrm>
          <a:prstGeom prst="rect">
            <a:avLst/>
          </a:prstGeom>
        </p:spPr>
        <p:txBody>
          <a:bodyPr rtlCol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CO">
                <a:solidFill>
                  <a:schemeClr val="bg1"/>
                </a:solidFill>
              </a:rPr>
              <a:t>CAPTURA DE DATOS:</a:t>
            </a:r>
          </a:p>
          <a:p>
            <a:r>
              <a:rPr lang="es-CO"/>
              <a:t> ALTITUD, Temperatura, presión, UBICACIÓN, ACELERACIÓN</a:t>
            </a:r>
          </a:p>
        </p:txBody>
      </p:sp>
    </p:spTree>
    <p:extLst>
      <p:ext uri="{BB962C8B-B14F-4D97-AF65-F5344CB8AC3E}">
        <p14:creationId xmlns:p14="http://schemas.microsoft.com/office/powerpoint/2010/main" val="2816173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C0998-4B51-048B-1E3C-958E4AF7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381" y="126918"/>
            <a:ext cx="6332668" cy="798240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</a:rPr>
              <a:t>SERVO MOTOR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A25176-3814-5745-1B37-DA25D33F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29" y="469506"/>
            <a:ext cx="5301486" cy="622714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415B4F8-4A40-8CF2-F430-1DF6C1798C1B}"/>
              </a:ext>
            </a:extLst>
          </p:cNvPr>
          <p:cNvSpPr txBox="1">
            <a:spLocks/>
          </p:cNvSpPr>
          <p:nvPr/>
        </p:nvSpPr>
        <p:spPr>
          <a:xfrm>
            <a:off x="6103172" y="1861073"/>
            <a:ext cx="6088828" cy="4740917"/>
          </a:xfrm>
          <a:prstGeom prst="rect">
            <a:avLst/>
          </a:prstGeom>
        </p:spPr>
        <p:txBody>
          <a:bodyPr rtlCol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CO"/>
              <a:t>MOVIMIENTO MECÁNICO DEL SISTEMA DE DESACOPLE DEL PARACIDAS.</a:t>
            </a:r>
          </a:p>
        </p:txBody>
      </p:sp>
    </p:spTree>
    <p:extLst>
      <p:ext uri="{BB962C8B-B14F-4D97-AF65-F5344CB8AC3E}">
        <p14:creationId xmlns:p14="http://schemas.microsoft.com/office/powerpoint/2010/main" val="2642085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5183466" cy="235706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000"/>
              <a:t>Especificación de componentes</a:t>
            </a:r>
            <a:br>
              <a:rPr lang="es-ES" sz="4000"/>
            </a:br>
            <a:br>
              <a:rPr lang="es-ES" sz="4000"/>
            </a:br>
            <a:br>
              <a:rPr lang="es-ES" sz="4000"/>
            </a:br>
            <a:endParaRPr lang="es-ES" sz="4000"/>
          </a:p>
        </p:txBody>
      </p:sp>
    </p:spTree>
    <p:extLst>
      <p:ext uri="{BB962C8B-B14F-4D97-AF65-F5344CB8AC3E}">
        <p14:creationId xmlns:p14="http://schemas.microsoft.com/office/powerpoint/2010/main" val="1373469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48" descr="A blue plastic device with a white valve&#10;&#10;Description automatically generated">
            <a:extLst>
              <a:ext uri="{FF2B5EF4-FFF2-40B4-BE49-F238E27FC236}">
                <a16:creationId xmlns:a16="http://schemas.microsoft.com/office/drawing/2014/main" id="{F4E075E9-C954-E586-04D4-74B5523E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" r="57"/>
          <a:stretch>
            <a:fillRect/>
          </a:stretch>
        </p:blipFill>
        <p:spPr>
          <a:xfrm>
            <a:off x="5215545" y="1328494"/>
            <a:ext cx="1391577" cy="1391576"/>
          </a:xfrm>
          <a:prstGeom prst="ellipse">
            <a:avLst/>
          </a:prstGeom>
        </p:spPr>
      </p:pic>
      <p:pic>
        <p:nvPicPr>
          <p:cNvPr id="27" name="Picture Placeholder 48" descr="A blue plastic device with a white valve&#10;&#10;Description automatically generated">
            <a:extLst>
              <a:ext uri="{FF2B5EF4-FFF2-40B4-BE49-F238E27FC236}">
                <a16:creationId xmlns:a16="http://schemas.microsoft.com/office/drawing/2014/main" id="{8A1F5328-9F9E-C011-D30B-1603E2C2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" r="57"/>
          <a:stretch>
            <a:fillRect/>
          </a:stretch>
        </p:blipFill>
        <p:spPr>
          <a:xfrm>
            <a:off x="9384246" y="3976660"/>
            <a:ext cx="1391577" cy="1391576"/>
          </a:xfrm>
          <a:prstGeom prst="ellipse">
            <a:avLst/>
          </a:prstGeom>
        </p:spPr>
      </p:pic>
      <p:pic>
        <p:nvPicPr>
          <p:cNvPr id="39" name="Picture Placeholder 3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95C65B1-BF3F-DC1E-D8A3-69D6A57562E1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3"/>
          <a:srcRect l="57" r="57"/>
          <a:stretch>
            <a:fillRect/>
          </a:stretch>
        </p:blipFill>
        <p:spPr>
          <a:xfrm>
            <a:off x="7305041" y="1351400"/>
            <a:ext cx="1391577" cy="139157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CD6622-79FB-BCB4-6190-FB2451589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CO"/>
              <a:t>regleta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8EBAD4-2309-A8F2-AB0E-A2080C8A6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3213986"/>
            <a:ext cx="1885516" cy="365125"/>
          </a:xfrm>
        </p:spPr>
        <p:txBody>
          <a:bodyPr/>
          <a:lstStyle/>
          <a:p>
            <a:pPr algn="ctr" defTabSz="342900">
              <a:spcAft>
                <a:spcPts val="600"/>
              </a:spcAft>
            </a:pPr>
            <a:r>
              <a:rPr lang="es-CO">
                <a:ea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s-CO" b="0" i="0"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egleta cuenta con dos líneas de agujeros de 20 pines</a:t>
            </a:r>
            <a:endParaRPr lang="es-CO"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FADA73-0951-93D6-484D-B98DFE6099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2988018"/>
            <a:ext cx="2085792" cy="274650"/>
          </a:xfrm>
        </p:spPr>
        <p:txBody>
          <a:bodyPr/>
          <a:lstStyle/>
          <a:p>
            <a:r>
              <a:rPr lang="es-CO"/>
              <a:t>Batería</a:t>
            </a:r>
          </a:p>
          <a:p>
            <a:endParaRPr lang="es-CO"/>
          </a:p>
          <a:p>
            <a:endParaRPr lang="es-C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E2EFD8-7D25-91D7-D28A-27167D61C6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3213986"/>
            <a:ext cx="1885516" cy="365125"/>
          </a:xfrm>
        </p:spPr>
        <p:txBody>
          <a:bodyPr/>
          <a:lstStyle/>
          <a:p>
            <a:r>
              <a:rPr lang="es-CO">
                <a:ea typeface="Calibri Light" panose="020F0302020204030204" pitchFamily="34" charset="0"/>
                <a:cs typeface="Calibri Light" panose="020F0302020204030204" pitchFamily="34" charset="0"/>
              </a:rPr>
              <a:t>Capacidad 2000mA y 4,8V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992437-7AD3-902F-255C-37947A346D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2988186"/>
            <a:ext cx="2085792" cy="274650"/>
          </a:xfrm>
        </p:spPr>
        <p:txBody>
          <a:bodyPr/>
          <a:lstStyle/>
          <a:p>
            <a:r>
              <a:rPr lang="es-CO"/>
              <a:t>Regulador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1C6963-5593-5EAA-2256-7F2E7480A0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274" y="3213986"/>
            <a:ext cx="1885516" cy="365125"/>
          </a:xfrm>
        </p:spPr>
        <p:txBody>
          <a:bodyPr/>
          <a:lstStyle/>
          <a:p>
            <a:r>
              <a:rPr lang="es-CO">
                <a:ea typeface="Calibri Light" panose="020F0302020204030204" pitchFamily="34" charset="0"/>
                <a:cs typeface="Calibri Light" panose="020F0302020204030204" pitchFamily="34" charset="0"/>
              </a:rPr>
              <a:t>Regulación de voltaje 3,3V y 5V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40C3F3-4A33-A6AE-DDFC-779CA123F6F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CO"/>
              <a:t>MPU 6050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CD9644C-734D-EC5D-CC5A-46AF2E20E0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6088" y="3213986"/>
            <a:ext cx="1885516" cy="365125"/>
          </a:xfrm>
        </p:spPr>
        <p:txBody>
          <a:bodyPr/>
          <a:lstStyle/>
          <a:p>
            <a:r>
              <a:rPr lang="es-CO" kern="1200">
                <a:solidFill>
                  <a:schemeClr val="lt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Sensor de 6 ejes que cuenta con acelerómetro y giróscopo</a:t>
            </a:r>
            <a:endParaRPr lang="es-CO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s-CO"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5" name="Picture Placeholder 44" descr="A small blue circuit board with a white square and a yellow square&#10;&#10;Description automatically generated">
            <a:extLst>
              <a:ext uri="{FF2B5EF4-FFF2-40B4-BE49-F238E27FC236}">
                <a16:creationId xmlns:a16="http://schemas.microsoft.com/office/drawing/2014/main" id="{9A05E6B6-D9DC-3EB8-1E8F-1B852B632FA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/>
          <a:srcRect l="57" r="57"/>
          <a:stretch>
            <a:fillRect/>
          </a:stretch>
        </p:blipFill>
        <p:spPr/>
      </p:pic>
      <p:pic>
        <p:nvPicPr>
          <p:cNvPr id="47" name="Picture Placeholder 46" descr="A purple and gold electronic device&#10;&#10;Description automatically generated with medium confidence">
            <a:extLst>
              <a:ext uri="{FF2B5EF4-FFF2-40B4-BE49-F238E27FC236}">
                <a16:creationId xmlns:a16="http://schemas.microsoft.com/office/drawing/2014/main" id="{4812C7A8-485D-7508-2B99-77D9E72764E0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/>
          <a:srcRect l="31233" t="3275" r="2799" b="-928"/>
          <a:stretch/>
        </p:blipFill>
        <p:spPr>
          <a:xfrm>
            <a:off x="5220689" y="3980318"/>
            <a:ext cx="1391577" cy="1391576"/>
          </a:xfrm>
        </p:spPr>
      </p:pic>
      <p:pic>
        <p:nvPicPr>
          <p:cNvPr id="49" name="Picture Placeholder 48" descr="A blue plastic device with a white valve&#10;&#10;Description automatically generated">
            <a:extLst>
              <a:ext uri="{FF2B5EF4-FFF2-40B4-BE49-F238E27FC236}">
                <a16:creationId xmlns:a16="http://schemas.microsoft.com/office/drawing/2014/main" id="{BEBFF92B-B244-9C66-BF13-C92EB1A84480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2"/>
          <a:srcRect l="57" r="57"/>
          <a:stretch>
            <a:fillRect/>
          </a:stretch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F39335C-CA89-9CCE-5A91-93A447A796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CO"/>
              <a:t>Modulo GPS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7F655E2-8C0B-195C-1228-D3F2B23AD4E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CO" kern="1200">
                <a:solidFill>
                  <a:schemeClr val="lt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Coordenadas espaciales (Longitud, latitud)</a:t>
            </a:r>
            <a:endParaRPr lang="es-CO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s-CO"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89361E3-02B3-C6E8-2F87-D00A94D3C5D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CO" err="1"/>
              <a:t>Bmp</a:t>
            </a:r>
            <a:r>
              <a:rPr lang="es-CO"/>
              <a:t> 280</a:t>
            </a:r>
          </a:p>
          <a:p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Placeholder 21">
                <a:extLst>
                  <a:ext uri="{FF2B5EF4-FFF2-40B4-BE49-F238E27FC236}">
                    <a16:creationId xmlns:a16="http://schemas.microsoft.com/office/drawing/2014/main" id="{A2B4A56E-99FA-D619-30F2-69B66F1E9290}"/>
                  </a:ext>
                </a:extLst>
              </p:cNvPr>
              <p:cNvSpPr>
                <a:spLocks noGrp="1"/>
              </p:cNvSpPr>
              <p:nvPr>
                <p:ph type="body" sz="quarter" idx="34"/>
              </p:nvPr>
            </p:nvSpPr>
            <p:spPr/>
            <p:txBody>
              <a:bodyPr/>
              <a:lstStyle/>
              <a:p>
                <a:pPr algn="just" defTabSz="356616">
                  <a:spcAft>
                    <a:spcPts val="600"/>
                  </a:spcAft>
                </a:pPr>
                <a:r>
                  <a:rPr lang="es-CO" kern="1200">
                    <a:solidFill>
                      <a:schemeClr val="lt1"/>
                    </a:solidFill>
                    <a:ea typeface="Calibri Light" panose="020F0302020204030204" pitchFamily="34" charset="0"/>
                    <a:cs typeface="Calibri Light" panose="020F0302020204030204" pitchFamily="34" charset="0"/>
                  </a:rPr>
                  <a:t>Altura sobre nivel del mar</a:t>
                </a:r>
              </a:p>
              <a:p>
                <a:pPr algn="just" defTabSz="356616">
                  <a:spcAft>
                    <a:spcPts val="600"/>
                  </a:spcAft>
                </a:pPr>
                <a:r>
                  <a:rPr lang="es-CO" kern="1200">
                    <a:solidFill>
                      <a:schemeClr val="lt1"/>
                    </a:solidFill>
                    <a:ea typeface="Calibri Light" panose="020F0302020204030204" pitchFamily="34" charset="0"/>
                    <a:cs typeface="Calibri Light" panose="020F0302020204030204" pitchFamily="34" charset="0"/>
                  </a:rPr>
                  <a:t>Temperaturas: [-40  ,85]</a:t>
                </a:r>
                <a14:m>
                  <m:oMath xmlns:m="http://schemas.openxmlformats.org/officeDocument/2006/math">
                    <m:r>
                      <a:rPr lang="es-CO" i="1" kern="120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s-CO" kern="1200">
                  <a:solidFill>
                    <a:schemeClr val="lt1"/>
                  </a:solidFill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algn="just" defTabSz="356616">
                  <a:spcAft>
                    <a:spcPts val="600"/>
                  </a:spcAft>
                </a:pPr>
                <a:r>
                  <a:rPr lang="es-CO" kern="1200">
                    <a:solidFill>
                      <a:schemeClr val="lt1"/>
                    </a:solidFill>
                    <a:ea typeface="Calibri Light" panose="020F0302020204030204" pitchFamily="34" charset="0"/>
                    <a:cs typeface="Calibri Light" panose="020F0302020204030204" pitchFamily="34" charset="0"/>
                  </a:rPr>
                  <a:t>Presiones: [-1, 1]hPa </a:t>
                </a:r>
                <a:endParaRPr lang="es-CO"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s-CO"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2" name="Text Placeholder 21">
                <a:extLst>
                  <a:ext uri="{FF2B5EF4-FFF2-40B4-BE49-F238E27FC236}">
                    <a16:creationId xmlns:a16="http://schemas.microsoft.com/office/drawing/2014/main" id="{A2B4A56E-99FA-D619-30F2-69B66F1E9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4"/>
              </p:nvPr>
            </p:nvSpPr>
            <p:spPr>
              <a:blipFill>
                <a:blip r:embed="rId6"/>
                <a:stretch>
                  <a:fillRect t="-3333" b="-88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A10FAFA-544C-1E49-CEF4-42FDC84A8C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CO"/>
              <a:t>Motor sg90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F36585-CA35-2992-7033-ACC7E7D08A3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CO" kern="1200">
                <a:solidFill>
                  <a:schemeClr val="lt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Giro 180 grados</a:t>
            </a:r>
            <a:endParaRPr lang="es-CO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s-CO"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4B0946D-F5B2-BA9B-0FA7-D8F73357DD8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MX"/>
              <a:t>E</a:t>
            </a:r>
            <a:r>
              <a:rPr lang="es-CO"/>
              <a:t>SP32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8820EB7-F8CF-57C1-9509-D2D5FE882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37</a:t>
            </a:fld>
            <a:endParaRPr lang="es-ES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ABCCD86-7A6B-B986-A26B-7F10C014378A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7"/>
          <a:srcRect l="-389" t="-3193" r="2455" b="3193"/>
          <a:stretch/>
        </p:blipFill>
        <p:spPr>
          <a:xfrm>
            <a:off x="5215546" y="1333526"/>
            <a:ext cx="1391577" cy="1391576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AB11F28A-122E-8CC4-2150-DDB3834B4DF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/>
          <a:stretch/>
        </p:blipFill>
        <p:spPr>
          <a:xfrm>
            <a:off x="3136339" y="1342573"/>
            <a:ext cx="1391577" cy="1391576"/>
          </a:xfrm>
        </p:spPr>
      </p:pic>
      <p:pic>
        <p:nvPicPr>
          <p:cNvPr id="6" name="Picture Placeholder 18" descr="A black and silver electronic device&#10;&#10;Description automatically generated">
            <a:extLst>
              <a:ext uri="{FF2B5EF4-FFF2-40B4-BE49-F238E27FC236}">
                <a16:creationId xmlns:a16="http://schemas.microsoft.com/office/drawing/2014/main" id="{1519F2D3-D6FD-B43F-282A-FF39ECC9E4A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341862" y="3912218"/>
            <a:ext cx="1502806" cy="1502805"/>
          </a:xfrm>
          <a:prstGeom prst="ellipse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ADA142C-7EE7-0771-4649-AC2645AEE754}"/>
              </a:ext>
            </a:extLst>
          </p:cNvPr>
          <p:cNvSpPr txBox="1"/>
          <p:nvPr/>
        </p:nvSpPr>
        <p:spPr>
          <a:xfrm>
            <a:off x="8985790" y="5834975"/>
            <a:ext cx="2629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>
                <a:solidFill>
                  <a:schemeClr val="bg1"/>
                </a:solidFill>
              </a:rPr>
              <a:t>Modulo con conexión </a:t>
            </a:r>
            <a:r>
              <a:rPr lang="es-CO" sz="1000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vía </a:t>
            </a:r>
            <a:r>
              <a:rPr lang="es-CO" sz="1000" err="1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wi</a:t>
            </a:r>
            <a:r>
              <a:rPr lang="es-CO" sz="1000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-fi y Bluetooth</a:t>
            </a:r>
            <a:endParaRPr lang="es-CO" sz="1000">
              <a:solidFill>
                <a:schemeClr val="bg1"/>
              </a:solidFill>
            </a:endParaRPr>
          </a:p>
        </p:txBody>
      </p:sp>
      <p:pic>
        <p:nvPicPr>
          <p:cNvPr id="33" name="Marcador de posición de imagen 32" descr="Imagen de la pantalla de un celular&#10;&#10;Descripción generada automáticamente">
            <a:extLst>
              <a:ext uri="{FF2B5EF4-FFF2-40B4-BE49-F238E27FC236}">
                <a16:creationId xmlns:a16="http://schemas.microsoft.com/office/drawing/2014/main" id="{2B38FA59-49E4-BED7-97D8-78557F7CADE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10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4103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0" descr="A small metal and metal object with a black square&#10;&#10;Description automatically generated">
            <a:extLst>
              <a:ext uri="{FF2B5EF4-FFF2-40B4-BE49-F238E27FC236}">
                <a16:creationId xmlns:a16="http://schemas.microsoft.com/office/drawing/2014/main" id="{C6BFA7CF-1741-7E73-E496-684D3CC6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" r="53"/>
          <a:stretch>
            <a:fillRect/>
          </a:stretch>
        </p:blipFill>
        <p:spPr>
          <a:xfrm>
            <a:off x="7304460" y="2599419"/>
            <a:ext cx="1502806" cy="1502805"/>
          </a:xfrm>
          <a:prstGeom prst="ellipse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9A1C670-0E9A-CA74-05A2-06B5CA4D6078}"/>
              </a:ext>
            </a:extLst>
          </p:cNvPr>
          <p:cNvSpPr/>
          <p:nvPr/>
        </p:nvSpPr>
        <p:spPr>
          <a:xfrm>
            <a:off x="7324405" y="2621023"/>
            <a:ext cx="1482861" cy="14595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pic>
        <p:nvPicPr>
          <p:cNvPr id="21" name="Picture Placeholder 20" descr="A small metal and metal object with a black square&#10;&#10;Description automatically generated">
            <a:extLst>
              <a:ext uri="{FF2B5EF4-FFF2-40B4-BE49-F238E27FC236}">
                <a16:creationId xmlns:a16="http://schemas.microsoft.com/office/drawing/2014/main" id="{8C0517F9-F156-4E1F-E7C0-5295BF7B0B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53" r="53"/>
          <a:stretch>
            <a:fillRect/>
          </a:stretch>
        </p:blipFill>
        <p:spPr/>
      </p:pic>
      <p:pic>
        <p:nvPicPr>
          <p:cNvPr id="23" name="Picture Placeholder 22" descr="A close up of a memory card&#10;&#10;Description automatically generated">
            <a:extLst>
              <a:ext uri="{FF2B5EF4-FFF2-40B4-BE49-F238E27FC236}">
                <a16:creationId xmlns:a16="http://schemas.microsoft.com/office/drawing/2014/main" id="{17462983-C3E3-D5C5-57FE-9185974AA30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l="-22431" t="-48980" r="-19936" b="-46486"/>
          <a:stretch/>
        </p:blipFill>
        <p:spPr>
          <a:xfrm>
            <a:off x="7304460" y="2599419"/>
            <a:ext cx="1502806" cy="1502805"/>
          </a:xfrm>
        </p:spPr>
      </p:pic>
      <p:pic>
        <p:nvPicPr>
          <p:cNvPr id="25" name="Picture Placeholder 24" descr="A group of colorful parachutes&#10;&#10;Description automatically generated">
            <a:extLst>
              <a:ext uri="{FF2B5EF4-FFF2-40B4-BE49-F238E27FC236}">
                <a16:creationId xmlns:a16="http://schemas.microsoft.com/office/drawing/2014/main" id="{75952E66-2660-BD46-1567-98463B43CCB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3000" r="300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888203-9267-9B6B-009B-7B8EB10E16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/>
              <a:t>G</a:t>
            </a:r>
            <a:r>
              <a:rPr lang="es-CO"/>
              <a:t>y271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6DA9BC-7186-96F2-9611-44DF862CB1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/>
              <a:t>Magnetómetro de 3 ejes</a:t>
            </a:r>
            <a:endParaRPr lang="es-C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382E66-162B-9E44-BA4C-7604518B23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CO"/>
              <a:t>interruptor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657E77-2BBC-97D1-504F-827D8511DCB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O">
                <a:solidFill>
                  <a:schemeClr val="lt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Mini switch interruptor</a:t>
            </a:r>
            <a:endParaRPr lang="es-CO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s-C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EA8FC5-93DD-29D1-4115-932F4F224C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CO"/>
              <a:t>Tarjeta sd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94E1C7-E9C8-DB9C-D62F-EA9AEC1706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 b="0" i="0"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32GB UHS-I/Clase 10 Micro SDHC</a:t>
            </a:r>
          </a:p>
          <a:p>
            <a:endParaRPr lang="es-C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2BDDBF-D576-403B-4418-4EBC1A2C1B8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CO"/>
              <a:t>paracaídas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EF6F63-2115-8D6A-7302-99AE6129C2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O">
                <a:ea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lang="es-CO" b="0" i="0"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aracaídas de juguete volador de mano</a:t>
            </a:r>
            <a:endParaRPr lang="es-CO"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B2369C6-779F-388E-77B3-BA8C67198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38</a:t>
            </a:fld>
            <a:endParaRPr lang="es-ES"/>
          </a:p>
        </p:txBody>
      </p:sp>
      <p:pic>
        <p:nvPicPr>
          <p:cNvPr id="5" name="Marcador de posición de imagen 4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CA9A6F04-3A6B-7A75-02C7-14641DEB6AA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5187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000"/>
              <a:t>Manejo de costos</a:t>
            </a:r>
            <a:br>
              <a:rPr lang="es-ES" sz="4000"/>
            </a:br>
            <a:br>
              <a:rPr lang="es-ES" sz="4000"/>
            </a:br>
            <a:br>
              <a:rPr lang="es-ES" sz="4000"/>
            </a:br>
            <a:br>
              <a:rPr lang="es-ES" sz="4000"/>
            </a:br>
            <a:endParaRPr lang="es-ES" sz="4000"/>
          </a:p>
        </p:txBody>
      </p:sp>
    </p:spTree>
    <p:extLst>
      <p:ext uri="{BB962C8B-B14F-4D97-AF65-F5344CB8AC3E}">
        <p14:creationId xmlns:p14="http://schemas.microsoft.com/office/powerpoint/2010/main" val="1442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873" y="413307"/>
            <a:ext cx="5491479" cy="86107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Objetivos de la misión </a:t>
            </a:r>
          </a:p>
        </p:txBody>
      </p:sp>
      <p:pic>
        <p:nvPicPr>
          <p:cNvPr id="43" name="Marcador de posición de imagen 42" descr="Disk outline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06858" y="2492442"/>
            <a:ext cx="603504" cy="603504"/>
          </a:xfrm>
          <a:prstGeom prst="rect">
            <a:avLst/>
          </a:prstGeom>
        </p:spPr>
      </p:pic>
      <p:sp>
        <p:nvSpPr>
          <p:cNvPr id="97" name="Marcador de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65860" y="3188713"/>
            <a:ext cx="3008631" cy="532210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/>
              <a:t>Datos</a:t>
            </a:r>
          </a:p>
        </p:txBody>
      </p:sp>
      <p:sp>
        <p:nvSpPr>
          <p:cNvPr id="96" name="Marcador de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68410" y="3640475"/>
            <a:ext cx="3008630" cy="1050980"/>
          </a:xfrm>
        </p:spPr>
        <p:txBody>
          <a:bodyPr rtlCol="0"/>
          <a:lstStyle>
            <a:defPPr>
              <a:defRPr lang="es-ES"/>
            </a:defPPr>
          </a:lstStyle>
          <a:p>
            <a:pPr lvl="0">
              <a:lnSpc>
                <a:spcPct val="100000"/>
              </a:lnSpc>
            </a:pPr>
            <a:r>
              <a:rPr lang="es-CO" b="1">
                <a:latin typeface="Corbel" panose="020B0503020204020204"/>
              </a:rPr>
              <a:t>O4:</a:t>
            </a:r>
            <a:r>
              <a:rPr lang="es-CO">
                <a:latin typeface="Corbel" panose="020B0503020204020204"/>
              </a:rPr>
              <a:t> </a:t>
            </a:r>
            <a:r>
              <a:rPr lang="es-CO">
                <a:latin typeface="Calibri"/>
                <a:cs typeface="Calibri"/>
              </a:rPr>
              <a:t>Realizar toma de datos en tres etapas distintas (despegue, vuelo y aterrizaje)</a:t>
            </a:r>
            <a:r>
              <a:rPr lang="es-CO"/>
              <a:t> </a:t>
            </a:r>
            <a:endParaRPr lang="en-US"/>
          </a:p>
        </p:txBody>
      </p:sp>
      <p:pic>
        <p:nvPicPr>
          <p:cNvPr id="45" name="Marcador de posición de imagen 44" descr="Landing outline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05569" y="2585209"/>
            <a:ext cx="603504" cy="603504"/>
          </a:xfrm>
          <a:prstGeom prst="rect">
            <a:avLst/>
          </a:prstGeom>
        </p:spPr>
      </p:pic>
      <p:sp>
        <p:nvSpPr>
          <p:cNvPr id="99" name="Marcador de texto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75806" y="3254919"/>
            <a:ext cx="3008631" cy="34816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Aterrizaje</a:t>
            </a:r>
          </a:p>
        </p:txBody>
      </p:sp>
      <p:sp>
        <p:nvSpPr>
          <p:cNvPr id="98" name="Marcador de texto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22632" y="3640475"/>
            <a:ext cx="3008630" cy="757672"/>
          </a:xfrm>
        </p:spPr>
        <p:txBody>
          <a:bodyPr rtlCol="0"/>
          <a:lstStyle>
            <a:defPPr>
              <a:defRPr lang="es-ES"/>
            </a:defPPr>
          </a:lstStyle>
          <a:p>
            <a:pPr lvl="0">
              <a:lnSpc>
                <a:spcPct val="100000"/>
              </a:lnSpc>
            </a:pPr>
            <a:r>
              <a:rPr lang="es-CO" b="1">
                <a:latin typeface="Corbel" panose="020B0503020204020204"/>
              </a:rPr>
              <a:t>O5: </a:t>
            </a:r>
            <a:r>
              <a:rPr lang="es-CO">
                <a:latin typeface="Corbel" panose="020B0503020204020204"/>
              </a:rPr>
              <a:t>Crear un mecanismo de aterrizaje funcional.</a:t>
            </a:r>
          </a:p>
        </p:txBody>
      </p: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8D1FC6F8-0BCD-47E9-9C64-690771D9C143}" type="slidenum">
              <a:rPr lang="es-ES" smtClean="0"/>
              <a:pPr rtl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br>
              <a:rPr lang="es-ES"/>
            </a:br>
            <a:endParaRPr lang="es-ES"/>
          </a:p>
        </p:txBody>
      </p:sp>
      <p:sp>
        <p:nvSpPr>
          <p:cNvPr id="33" name="Marcador de número de diapositiva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8D1FC6F8-0BCD-47E9-9C64-690771D9C143}" type="slidenum">
              <a:rPr lang="es-ES" smtClean="0"/>
              <a:pPr rtl="0"/>
              <a:t>40</a:t>
            </a:fld>
            <a:endParaRPr lang="es-ES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3DE8D5D-8502-B3D6-F161-13DB78DD8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77158"/>
              </p:ext>
            </p:extLst>
          </p:nvPr>
        </p:nvGraphicFramePr>
        <p:xfrm>
          <a:off x="1293450" y="417307"/>
          <a:ext cx="10348090" cy="63437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75149">
                  <a:extLst>
                    <a:ext uri="{9D8B030D-6E8A-4147-A177-3AD203B41FA5}">
                      <a16:colId xmlns:a16="http://schemas.microsoft.com/office/drawing/2014/main" val="2206739178"/>
                    </a:ext>
                  </a:extLst>
                </a:gridCol>
                <a:gridCol w="1416737">
                  <a:extLst>
                    <a:ext uri="{9D8B030D-6E8A-4147-A177-3AD203B41FA5}">
                      <a16:colId xmlns:a16="http://schemas.microsoft.com/office/drawing/2014/main" val="502394367"/>
                    </a:ext>
                  </a:extLst>
                </a:gridCol>
                <a:gridCol w="1115683">
                  <a:extLst>
                    <a:ext uri="{9D8B030D-6E8A-4147-A177-3AD203B41FA5}">
                      <a16:colId xmlns:a16="http://schemas.microsoft.com/office/drawing/2014/main" val="3231003804"/>
                    </a:ext>
                  </a:extLst>
                </a:gridCol>
                <a:gridCol w="2479290">
                  <a:extLst>
                    <a:ext uri="{9D8B030D-6E8A-4147-A177-3AD203B41FA5}">
                      <a16:colId xmlns:a16="http://schemas.microsoft.com/office/drawing/2014/main" val="604151856"/>
                    </a:ext>
                  </a:extLst>
                </a:gridCol>
                <a:gridCol w="2361231">
                  <a:extLst>
                    <a:ext uri="{9D8B030D-6E8A-4147-A177-3AD203B41FA5}">
                      <a16:colId xmlns:a16="http://schemas.microsoft.com/office/drawing/2014/main" val="293110276"/>
                    </a:ext>
                  </a:extLst>
                </a:gridCol>
              </a:tblGrid>
              <a:tr h="18153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>
                          <a:effectLst/>
                          <a:latin typeface="+mj-lt"/>
                        </a:rPr>
                        <a:t>Componente </a:t>
                      </a:r>
                      <a:endParaRPr lang="es-CO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>
                          <a:effectLst/>
                          <a:latin typeface="+mj-lt"/>
                        </a:rPr>
                        <a:t>Referencia </a:t>
                      </a:r>
                      <a:endParaRPr lang="es-CO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>
                          <a:effectLst/>
                          <a:latin typeface="+mj-lt"/>
                        </a:rPr>
                        <a:t>Cantidad</a:t>
                      </a:r>
                      <a:endParaRPr lang="es-CO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>
                          <a:effectLst/>
                          <a:latin typeface="+mj-lt"/>
                        </a:rPr>
                        <a:t>Precio Unidad [</a:t>
                      </a:r>
                      <a:r>
                        <a:rPr lang="es-CO" sz="1600" b="1" u="none" strike="noStrike" err="1">
                          <a:effectLst/>
                          <a:latin typeface="+mj-lt"/>
                        </a:rPr>
                        <a:t>Dolar</a:t>
                      </a:r>
                      <a:r>
                        <a:rPr lang="es-CO" sz="1600" b="1" u="none" strike="noStrike">
                          <a:effectLst/>
                          <a:latin typeface="+mj-lt"/>
                        </a:rPr>
                        <a:t>]</a:t>
                      </a:r>
                      <a:endParaRPr lang="es-CO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>
                          <a:effectLst/>
                          <a:latin typeface="+mj-lt"/>
                        </a:rPr>
                        <a:t>Total</a:t>
                      </a:r>
                      <a:endParaRPr lang="es-CO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b"/>
                </a:tc>
                <a:extLst>
                  <a:ext uri="{0D108BD9-81ED-4DB2-BD59-A6C34878D82A}">
                    <a16:rowId xmlns:a16="http://schemas.microsoft.com/office/drawing/2014/main" val="3771838793"/>
                  </a:ext>
                </a:extLst>
              </a:tr>
              <a:tr h="51866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Batería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Lipo 4.8V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$11.99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1610278776"/>
                  </a:ext>
                </a:extLst>
              </a:tr>
              <a:tr h="34577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Reguladores de voltaje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LM2596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$8.62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3588989731"/>
                  </a:ext>
                </a:extLst>
              </a:tr>
              <a:tr h="34577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Modulo Arduino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ESP32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$10.49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3548851671"/>
                  </a:ext>
                </a:extLst>
              </a:tr>
              <a:tr h="51866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Servo Motor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SG90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$7.99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3978384554"/>
                  </a:ext>
                </a:extLst>
              </a:tr>
              <a:tr h="1947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Modulo SD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$12.99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2959532999"/>
                  </a:ext>
                </a:extLst>
              </a:tr>
              <a:tr h="51866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Sensor 6 ejes ***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MPU 6050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$12.99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1628821645"/>
                  </a:ext>
                </a:extLst>
              </a:tr>
              <a:tr h="38035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Magnetometro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GY-271 QMC5883L</a:t>
                      </a:r>
                      <a:endParaRPr lang="es-CO" sz="1600" b="0" i="0" u="none" strike="noStrike">
                        <a:solidFill>
                          <a:srgbClr val="0F1111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$6.49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1874643703"/>
                  </a:ext>
                </a:extLst>
              </a:tr>
              <a:tr h="51866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GPS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NEO 6M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$8.99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3110922940"/>
                  </a:ext>
                </a:extLst>
              </a:tr>
              <a:tr h="51866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Sensor 3-1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BMP 280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$8.99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60004519"/>
                  </a:ext>
                </a:extLst>
              </a:tr>
              <a:tr h="23570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Micro SD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$8.10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$8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3186299709"/>
                  </a:ext>
                </a:extLst>
              </a:tr>
              <a:tr h="51866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Regleta *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$12.99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3346594105"/>
                  </a:ext>
                </a:extLst>
              </a:tr>
              <a:tr h="51866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Mini swith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$6.99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$7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1266726748"/>
                  </a:ext>
                </a:extLst>
              </a:tr>
              <a:tr h="52730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Paracaidas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$13.59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$14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extLst>
                  <a:ext uri="{0D108BD9-81ED-4DB2-BD59-A6C34878D82A}">
                    <a16:rowId xmlns:a16="http://schemas.microsoft.com/office/drawing/2014/main" val="201783367"/>
                  </a:ext>
                </a:extLst>
              </a:tr>
              <a:tr h="18153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  <a:latin typeface="+mj-lt"/>
                        </a:rPr>
                        <a:t>TOTAL (Dolares)</a:t>
                      </a:r>
                      <a:endParaRPr lang="es-CO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b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+mj-lt"/>
                        </a:rPr>
                        <a:t>$154</a:t>
                      </a:r>
                      <a:endParaRPr lang="es-CO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245" marR="6245" marT="624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173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5715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000"/>
              <a:t>Manejo de horario</a:t>
            </a:r>
            <a:br>
              <a:rPr lang="es-ES" sz="4000"/>
            </a:br>
            <a:br>
              <a:rPr lang="es-ES" sz="4000"/>
            </a:br>
            <a:br>
              <a:rPr lang="es-ES" sz="4000"/>
            </a:br>
            <a:br>
              <a:rPr lang="es-ES" sz="4000"/>
            </a:br>
            <a:endParaRPr lang="es-ES" sz="4000"/>
          </a:p>
        </p:txBody>
      </p:sp>
    </p:spTree>
    <p:extLst>
      <p:ext uri="{BB962C8B-B14F-4D97-AF65-F5344CB8AC3E}">
        <p14:creationId xmlns:p14="http://schemas.microsoft.com/office/powerpoint/2010/main" val="1712733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E71F1562-8BED-66D9-67A2-EF0732CB1EE8}"/>
              </a:ext>
            </a:extLst>
          </p:cNvPr>
          <p:cNvSpPr txBox="1"/>
          <p:nvPr/>
        </p:nvSpPr>
        <p:spPr>
          <a:xfrm>
            <a:off x="8317639" y="2523858"/>
            <a:ext cx="2422854" cy="615693"/>
          </a:xfrm>
          <a:prstGeom prst="rect">
            <a:avLst/>
          </a:prstGeom>
          <a:solidFill>
            <a:srgbClr val="2B0348"/>
          </a:solidFill>
        </p:spPr>
        <p:txBody>
          <a:bodyPr wrap="square" rtlCol="0">
            <a:spAutoFit/>
          </a:bodyPr>
          <a:lstStyle/>
          <a:p>
            <a:endParaRPr lang="es-CO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192B8BA-466A-6EEB-674A-243E6A0CC9D8}"/>
              </a:ext>
            </a:extLst>
          </p:cNvPr>
          <p:cNvSpPr/>
          <p:nvPr/>
        </p:nvSpPr>
        <p:spPr>
          <a:xfrm>
            <a:off x="6732683" y="3928188"/>
            <a:ext cx="3856943" cy="857712"/>
          </a:xfrm>
          <a:prstGeom prst="rect">
            <a:avLst/>
          </a:prstGeom>
          <a:solidFill>
            <a:srgbClr val="2B03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B6593-DCB3-AC85-034D-8A00876C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/>
              <a:t>Manejo de horario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2034B-B07B-51E1-7FD2-2FC502BEE23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967912" y="1750777"/>
            <a:ext cx="2055240" cy="586248"/>
          </a:xfrm>
        </p:spPr>
        <p:txBody>
          <a:bodyPr>
            <a:normAutofit/>
          </a:bodyPr>
          <a:lstStyle/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s-CO" sz="1200"/>
              <a:t>Compra componentes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s-CO" sz="1200"/>
              <a:t>Calibración de sensores</a:t>
            </a:r>
          </a:p>
          <a:p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7E11C-B81E-A1BD-4692-EE0771E7B8B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185597" y="1985764"/>
            <a:ext cx="2837207" cy="474155"/>
          </a:xfrm>
        </p:spPr>
        <p:txBody>
          <a:bodyPr/>
          <a:lstStyle/>
          <a:p>
            <a:pPr marL="285750" indent="-285750" algn="l">
              <a:buClr>
                <a:srgbClr val="0BE1FF"/>
              </a:buClr>
              <a:buFont typeface="Wingdings" panose="05000000000000000000" pitchFamily="2" charset="2"/>
              <a:buChar char="§"/>
            </a:pPr>
            <a:r>
              <a:rPr lang="es-CO" sz="1200"/>
              <a:t>Esquemático de conexiones</a:t>
            </a:r>
          </a:p>
          <a:p>
            <a:pPr marL="285750" indent="-285750" algn="l">
              <a:buClr>
                <a:srgbClr val="0BE1FF"/>
              </a:buClr>
              <a:buFont typeface="Wingdings" panose="05000000000000000000" pitchFamily="2" charset="2"/>
              <a:buChar char="§"/>
            </a:pPr>
            <a:r>
              <a:rPr lang="es-CO" sz="1200"/>
              <a:t>Creación del código</a:t>
            </a:r>
          </a:p>
          <a:p>
            <a:pPr marL="285750" indent="-285750" algn="l">
              <a:buClr>
                <a:srgbClr val="0BE1FF"/>
              </a:buClr>
              <a:buFont typeface="Wingdings" panose="05000000000000000000" pitchFamily="2" charset="2"/>
              <a:buChar char="§"/>
            </a:pPr>
            <a:r>
              <a:rPr lang="es-CO" sz="1200"/>
              <a:t>Realización de simulaciones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FFF98-949C-DA63-36B1-0C369512501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45234" y="2436036"/>
            <a:ext cx="1354290" cy="501726"/>
          </a:xfrm>
        </p:spPr>
        <p:txBody>
          <a:bodyPr/>
          <a:lstStyle/>
          <a:p>
            <a:r>
              <a:rPr lang="es-CO"/>
              <a:t>SEMANA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11A587-73FF-6E1E-D47B-4D5289F19E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O"/>
              <a:t>1</a:t>
            </a:r>
          </a:p>
          <a:p>
            <a:endParaRPr lang="es-C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F8F9A-277F-2301-796B-F5F144B974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CO"/>
              <a:t>2</a:t>
            </a:r>
          </a:p>
          <a:p>
            <a:endParaRPr lang="es-C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E836-1400-67B5-3A47-BC5C956C44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CO"/>
              <a:t>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396817-5629-3DC1-75E4-99BE7A799E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CO"/>
              <a:t>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CA0889-5B98-A828-EA81-08F01E6C7A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CO"/>
              <a:t>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E21E8B-7F85-9FC4-4E9E-E9E0B74244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O"/>
              <a:t>6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197D73-922F-B611-7CA8-CF0D61AD6F8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CO"/>
              <a:t>7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E9B5-CB5D-981D-53D6-9C882016B7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CO"/>
              <a:t>8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5155A5-9327-FA6A-2179-618C026183C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759697" y="5087506"/>
            <a:ext cx="2087333" cy="586248"/>
          </a:xfrm>
        </p:spPr>
        <p:txBody>
          <a:bodyPr/>
          <a:lstStyle/>
          <a:p>
            <a:pPr marL="171450" indent="-171450" algn="l">
              <a:buClr>
                <a:srgbClr val="0BE1FF"/>
              </a:buClr>
              <a:buFont typeface="Wingdings" panose="05000000000000000000" pitchFamily="2" charset="2"/>
              <a:buChar char="§"/>
            </a:pPr>
            <a:r>
              <a:rPr lang="es-CO" sz="1200"/>
              <a:t>Realización de simulaciones</a:t>
            </a:r>
          </a:p>
          <a:p>
            <a:pPr marL="171450" indent="-171450" algn="l">
              <a:buClr>
                <a:srgbClr val="0BE1FF"/>
              </a:buClr>
              <a:buFont typeface="Wingdings" panose="05000000000000000000" pitchFamily="2" charset="2"/>
              <a:buChar char="§"/>
            </a:pPr>
            <a:r>
              <a:rPr lang="es-CO" sz="1200"/>
              <a:t>Montaje en protoboard del esquemático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8FA6713-9DF7-CDC2-0B9A-57C768F2D57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4448" y="5001564"/>
            <a:ext cx="1440088" cy="586248"/>
          </a:xfrm>
        </p:spPr>
        <p:txBody>
          <a:bodyPr/>
          <a:lstStyle/>
          <a:p>
            <a:r>
              <a:rPr lang="es-CO"/>
              <a:t>Comprobar funcionamiento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300304D-2F26-22C9-C7E7-B85403B29C7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994794" y="3620784"/>
            <a:ext cx="2400775" cy="586248"/>
          </a:xfrm>
        </p:spPr>
        <p:txBody>
          <a:bodyPr/>
          <a:lstStyle/>
          <a:p>
            <a:pPr marL="171450" indent="-171450" algn="l">
              <a:buClr>
                <a:srgbClr val="0BE1FF"/>
              </a:buClr>
              <a:buFont typeface="Wingdings" panose="05000000000000000000" pitchFamily="2" charset="2"/>
              <a:buChar char="§"/>
            </a:pPr>
            <a:r>
              <a:rPr lang="es-CO" sz="1200"/>
              <a:t>Creación del circuito impreso (PCB)</a:t>
            </a:r>
          </a:p>
          <a:p>
            <a:pPr marL="171450" indent="-171450" algn="l">
              <a:buClr>
                <a:srgbClr val="0BE1FF"/>
              </a:buClr>
              <a:buFont typeface="Wingdings" panose="05000000000000000000" pitchFamily="2" charset="2"/>
              <a:buChar char="§"/>
            </a:pPr>
            <a:r>
              <a:rPr lang="es-CO" sz="1200"/>
              <a:t>Montaje de PCB en la estructura</a:t>
            </a:r>
          </a:p>
          <a:p>
            <a:endParaRPr lang="es-CO" sz="1400"/>
          </a:p>
          <a:p>
            <a:endParaRPr lang="es-C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7956C5-CCF5-C96C-E472-CC365F14A7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45234" y="4134112"/>
            <a:ext cx="1354290" cy="501726"/>
          </a:xfrm>
        </p:spPr>
        <p:txBody>
          <a:bodyPr/>
          <a:lstStyle/>
          <a:p>
            <a:r>
              <a:rPr lang="es-CO"/>
              <a:t>SEMANA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DA012A3-D586-744F-90BF-150C0F88CF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CO"/>
              <a:t>10</a:t>
            </a:r>
          </a:p>
          <a:p>
            <a:endParaRPr lang="es-CO" sz="1100"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BF81462-DAA0-53FB-72DF-CCD03E84B9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CO"/>
              <a:t>11</a:t>
            </a:r>
          </a:p>
          <a:p>
            <a:endParaRPr lang="es-C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B2AFC89-EEF1-5A34-024C-41C4C520B44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CO"/>
              <a:t>12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9EBCD5C-CB63-1155-74F5-6CF4CB92904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CO"/>
              <a:t>13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9569E3C-8300-7BC8-E524-B0D3D32DF3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CO"/>
              <a:t>14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4DF160B-7CCF-4AD4-357F-1A1BEB531A0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CO"/>
              <a:t>15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2E424D6-A931-97F4-8163-64DC308FE58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CO"/>
              <a:t>16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33F6FE4A-3153-BB37-52DD-014DAD648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dirty="0" smtClean="0"/>
              <a:pPr>
                <a:defRPr lang="es-ES"/>
              </a:pPr>
              <a:t>42</a:t>
            </a:fld>
            <a:endParaRPr lang="es-ES"/>
          </a:p>
        </p:txBody>
      </p:sp>
      <p:sp>
        <p:nvSpPr>
          <p:cNvPr id="38" name="Elipse 149">
            <a:extLst>
              <a:ext uri="{FF2B5EF4-FFF2-40B4-BE49-F238E27FC236}">
                <a16:creationId xmlns:a16="http://schemas.microsoft.com/office/drawing/2014/main" id="{1DC2126E-E403-EF04-14E9-52284FB18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596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39" name="Elipse 149">
            <a:extLst>
              <a:ext uri="{FF2B5EF4-FFF2-40B4-BE49-F238E27FC236}">
                <a16:creationId xmlns:a16="http://schemas.microsoft.com/office/drawing/2014/main" id="{DEB995B4-D029-188E-B2C6-65B1EDCFB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9193" y="259665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40" name="Elipse 149">
            <a:extLst>
              <a:ext uri="{FF2B5EF4-FFF2-40B4-BE49-F238E27FC236}">
                <a16:creationId xmlns:a16="http://schemas.microsoft.com/office/drawing/2014/main" id="{5CB74EE9-CFF8-4598-2C70-9A2B0D5A1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6702" y="259114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42" name="Elipse 150">
            <a:extLst>
              <a:ext uri="{FF2B5EF4-FFF2-40B4-BE49-F238E27FC236}">
                <a16:creationId xmlns:a16="http://schemas.microsoft.com/office/drawing/2014/main" id="{23D1548E-410D-888B-68BC-8722C0288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2827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43" name="Elipse 150">
            <a:extLst>
              <a:ext uri="{FF2B5EF4-FFF2-40B4-BE49-F238E27FC236}">
                <a16:creationId xmlns:a16="http://schemas.microsoft.com/office/drawing/2014/main" id="{B8B9B862-40B7-8BE7-D07A-19AFEC02F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5532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44" name="Elipse 150">
            <a:extLst>
              <a:ext uri="{FF2B5EF4-FFF2-40B4-BE49-F238E27FC236}">
                <a16:creationId xmlns:a16="http://schemas.microsoft.com/office/drawing/2014/main" id="{D9271852-63A2-3B5A-B28E-2F431D28F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0735" y="259114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0D35411-C22D-2D59-94BA-1827E52DD1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43170" y="2226995"/>
            <a:ext cx="305263" cy="780242"/>
          </a:xfrm>
          <a:prstGeom prst="bentConnector4">
            <a:avLst>
              <a:gd name="adj1" fmla="val 100638"/>
              <a:gd name="adj2" fmla="val 100571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247DF9-2A2D-100E-6D89-FFF3B0A97BED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077406" y="2459919"/>
            <a:ext cx="800415" cy="131228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A1D19B6-F13D-8ACF-00AE-D8B6EF1DCF83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082618" y="2235062"/>
            <a:ext cx="0" cy="36456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Elipse 149">
            <a:extLst>
              <a:ext uri="{FF2B5EF4-FFF2-40B4-BE49-F238E27FC236}">
                <a16:creationId xmlns:a16="http://schemas.microsoft.com/office/drawing/2014/main" id="{070B26C7-A7A3-3050-90E4-CA580340A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6668" y="259507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93" name="Elipse 149">
            <a:extLst>
              <a:ext uri="{FF2B5EF4-FFF2-40B4-BE49-F238E27FC236}">
                <a16:creationId xmlns:a16="http://schemas.microsoft.com/office/drawing/2014/main" id="{F9FFA4BB-8D51-6BCE-05DC-A2D7956F7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1871" y="2591146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94" name="Elipse 149">
            <a:extLst>
              <a:ext uri="{FF2B5EF4-FFF2-40B4-BE49-F238E27FC236}">
                <a16:creationId xmlns:a16="http://schemas.microsoft.com/office/drawing/2014/main" id="{CF0B7D1C-9315-011A-37BF-B9C115524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5345" y="2591146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D9CA96BC-5D8C-3852-B7BE-031FF18C0F96}"/>
              </a:ext>
            </a:extLst>
          </p:cNvPr>
          <p:cNvCxnSpPr>
            <a:cxnSpLocks/>
            <a:stCxn id="92" idx="0"/>
            <a:endCxn id="94" idx="0"/>
          </p:cNvCxnSpPr>
          <p:nvPr/>
        </p:nvCxnSpPr>
        <p:spPr>
          <a:xfrm rot="5400000" flipH="1" flipV="1">
            <a:off x="7446127" y="1798774"/>
            <a:ext cx="3931" cy="1588677"/>
          </a:xfrm>
          <a:prstGeom prst="bentConnector3">
            <a:avLst>
              <a:gd name="adj1" fmla="val 3304375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567BCA1-EB57-ED9C-B6B2-81F0ADE276AC}"/>
              </a:ext>
            </a:extLst>
          </p:cNvPr>
          <p:cNvCxnSpPr/>
          <p:nvPr/>
        </p:nvCxnSpPr>
        <p:spPr>
          <a:xfrm>
            <a:off x="8539480" y="234520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B36D8F-FB28-ED12-9C90-2C6E72C3D5F8}"/>
              </a:ext>
            </a:extLst>
          </p:cNvPr>
          <p:cNvCxnSpPr>
            <a:stCxn id="93" idx="0"/>
          </p:cNvCxnSpPr>
          <p:nvPr/>
        </p:nvCxnSpPr>
        <p:spPr>
          <a:xfrm flipV="1">
            <a:off x="7448957" y="2308860"/>
            <a:ext cx="7213" cy="28228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8" name="Text Placeholder 13">
            <a:extLst>
              <a:ext uri="{FF2B5EF4-FFF2-40B4-BE49-F238E27FC236}">
                <a16:creationId xmlns:a16="http://schemas.microsoft.com/office/drawing/2014/main" id="{6855FBEF-6301-EEB9-995E-8A35F39A9E1A}"/>
              </a:ext>
            </a:extLst>
          </p:cNvPr>
          <p:cNvSpPr txBox="1">
            <a:spLocks/>
          </p:cNvSpPr>
          <p:nvPr/>
        </p:nvSpPr>
        <p:spPr>
          <a:xfrm>
            <a:off x="7999239" y="2751245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12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/>
              <a:t>9</a:t>
            </a:r>
          </a:p>
        </p:txBody>
      </p:sp>
      <p:sp>
        <p:nvSpPr>
          <p:cNvPr id="119" name="Elipse 150">
            <a:extLst>
              <a:ext uri="{FF2B5EF4-FFF2-40B4-BE49-F238E27FC236}">
                <a16:creationId xmlns:a16="http://schemas.microsoft.com/office/drawing/2014/main" id="{7112EF0C-70C1-14EB-97A7-23B58EE44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25811" y="4305454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120" name="Elipse 150">
            <a:extLst>
              <a:ext uri="{FF2B5EF4-FFF2-40B4-BE49-F238E27FC236}">
                <a16:creationId xmlns:a16="http://schemas.microsoft.com/office/drawing/2014/main" id="{0EA62E8B-B58E-7BB7-7925-46DB05EA5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9193" y="4305454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121" name="Elipse 150">
            <a:extLst>
              <a:ext uri="{FF2B5EF4-FFF2-40B4-BE49-F238E27FC236}">
                <a16:creationId xmlns:a16="http://schemas.microsoft.com/office/drawing/2014/main" id="{0B317480-A43B-BE6E-101F-14EECC244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5268" y="4305453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9FED3D-EAB6-0D65-B23F-E526C1A7A199}"/>
              </a:ext>
            </a:extLst>
          </p:cNvPr>
          <p:cNvCxnSpPr>
            <a:cxnSpLocks/>
            <a:stCxn id="119" idx="4"/>
            <a:endCxn id="25" idx="0"/>
          </p:cNvCxnSpPr>
          <p:nvPr/>
        </p:nvCxnSpPr>
        <p:spPr>
          <a:xfrm rot="5400000" flipH="1" flipV="1">
            <a:off x="2705646" y="3683390"/>
            <a:ext cx="3485" cy="1588985"/>
          </a:xfrm>
          <a:prstGeom prst="bentConnector5">
            <a:avLst>
              <a:gd name="adj1" fmla="val -9183357"/>
              <a:gd name="adj2" fmla="val 44948"/>
              <a:gd name="adj3" fmla="val -9229125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7009989-AF92-030C-4731-510D23BDB992}"/>
              </a:ext>
            </a:extLst>
          </p:cNvPr>
          <p:cNvCxnSpPr>
            <a:stCxn id="120" idx="4"/>
          </p:cNvCxnSpPr>
          <p:nvPr/>
        </p:nvCxnSpPr>
        <p:spPr>
          <a:xfrm flipH="1">
            <a:off x="2702772" y="4479625"/>
            <a:ext cx="13507" cy="5140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4" name="Elipse 149">
            <a:extLst>
              <a:ext uri="{FF2B5EF4-FFF2-40B4-BE49-F238E27FC236}">
                <a16:creationId xmlns:a16="http://schemas.microsoft.com/office/drawing/2014/main" id="{71D918C8-FAD0-1654-CD28-46EEF0260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0720" y="4297889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145" name="Elipse 149">
            <a:extLst>
              <a:ext uri="{FF2B5EF4-FFF2-40B4-BE49-F238E27FC236}">
                <a16:creationId xmlns:a16="http://schemas.microsoft.com/office/drawing/2014/main" id="{D56B0983-D784-2247-1176-FB56E3F86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3845" y="4297463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146" name="Elipse 149">
            <a:extLst>
              <a:ext uri="{FF2B5EF4-FFF2-40B4-BE49-F238E27FC236}">
                <a16:creationId xmlns:a16="http://schemas.microsoft.com/office/drawing/2014/main" id="{88C835C7-8A8D-3656-06DF-F1070DE0D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79397" y="4301969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sp>
        <p:nvSpPr>
          <p:cNvPr id="147" name="Elipse 150">
            <a:extLst>
              <a:ext uri="{FF2B5EF4-FFF2-40B4-BE49-F238E27FC236}">
                <a16:creationId xmlns:a16="http://schemas.microsoft.com/office/drawing/2014/main" id="{6742F509-87A0-99C4-12E0-5EE9F7713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5372" y="4297463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>
              <a:latin typeface="Calibri Light" panose="020F0302020204030204" pitchFamily="34" charset="0"/>
            </a:endParaRP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0D934DD6-7D9B-285D-D1A2-C79B92157515}"/>
              </a:ext>
            </a:extLst>
          </p:cNvPr>
          <p:cNvCxnSpPr>
            <a:cxnSpLocks/>
            <a:stCxn id="144" idx="0"/>
            <a:endCxn id="146" idx="0"/>
          </p:cNvCxnSpPr>
          <p:nvPr/>
        </p:nvCxnSpPr>
        <p:spPr>
          <a:xfrm rot="16200000" flipH="1">
            <a:off x="5080104" y="3515591"/>
            <a:ext cx="4080" cy="1568677"/>
          </a:xfrm>
          <a:prstGeom prst="bentConnector3">
            <a:avLst>
              <a:gd name="adj1" fmla="val -3361765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BBEFB92-8A73-CBB6-1253-67B86C3BF645}"/>
              </a:ext>
            </a:extLst>
          </p:cNvPr>
          <p:cNvCxnSpPr>
            <a:stCxn id="145" idx="0"/>
          </p:cNvCxnSpPr>
          <p:nvPr/>
        </p:nvCxnSpPr>
        <p:spPr>
          <a:xfrm flipV="1">
            <a:off x="5080931" y="4010661"/>
            <a:ext cx="3779" cy="28680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3384ED4-B5B2-8123-423C-7FFBF069D9EC}"/>
              </a:ext>
            </a:extLst>
          </p:cNvPr>
          <p:cNvCxnSpPr>
            <a:cxnSpLocks/>
            <a:stCxn id="147" idx="4"/>
          </p:cNvCxnSpPr>
          <p:nvPr/>
        </p:nvCxnSpPr>
        <p:spPr>
          <a:xfrm flipH="1">
            <a:off x="6652507" y="4471634"/>
            <a:ext cx="9951" cy="58296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181" y="1782102"/>
            <a:ext cx="4989629" cy="238777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000"/>
              <a:t>Gracias </a:t>
            </a: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8D1FC6F8-0BCD-47E9-9C64-690771D9C143}" type="slidenum">
              <a:rPr lang="es-ES" smtClean="0"/>
              <a:pPr rtl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000"/>
              <a:t>CRITERIOS DE ÉXITO</a:t>
            </a:r>
            <a:br>
              <a:rPr lang="es-ES" sz="4000"/>
            </a:br>
            <a:endParaRPr lang="es-ES" sz="4000"/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25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19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471A-9C88-1989-2CB0-E5C246FC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0" y="0"/>
            <a:ext cx="6922876" cy="687834"/>
          </a:xfrm>
        </p:spPr>
        <p:txBody>
          <a:bodyPr/>
          <a:lstStyle/>
          <a:p>
            <a:r>
              <a:rPr lang="es-CO"/>
              <a:t>Rúbrica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F5088-E952-B4D2-80E4-3A935F9F9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8</a:t>
            </a:fld>
            <a:endParaRPr lang="es-E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B5891C-6390-2EE4-5770-1E30C327B4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es-ES"/>
            </a:pPr>
            <a:r>
              <a:rPr lang="es-ES" cap="all"/>
              <a:t>21 de mayo, 20XX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B013A8-CFB9-1CC0-8EDC-D722B2317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16545"/>
              </p:ext>
            </p:extLst>
          </p:nvPr>
        </p:nvGraphicFramePr>
        <p:xfrm>
          <a:off x="1440655" y="434339"/>
          <a:ext cx="10296607" cy="5951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2233">
                  <a:extLst>
                    <a:ext uri="{9D8B030D-6E8A-4147-A177-3AD203B41FA5}">
                      <a16:colId xmlns:a16="http://schemas.microsoft.com/office/drawing/2014/main" val="381058875"/>
                    </a:ext>
                  </a:extLst>
                </a:gridCol>
                <a:gridCol w="4294374">
                  <a:extLst>
                    <a:ext uri="{9D8B030D-6E8A-4147-A177-3AD203B41FA5}">
                      <a16:colId xmlns:a16="http://schemas.microsoft.com/office/drawing/2014/main" val="4166663609"/>
                    </a:ext>
                  </a:extLst>
                </a:gridCol>
              </a:tblGrid>
              <a:tr h="359794">
                <a:tc>
                  <a:txBody>
                    <a:bodyPr/>
                    <a:lstStyle/>
                    <a:p>
                      <a:r>
                        <a:rPr lang="es-CO"/>
                        <a:t>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Porcentaje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190002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algn="ctr"/>
                      <a:r>
                        <a:rPr lang="es-CO" b="1"/>
                        <a:t>Diseño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820915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algn="l"/>
                      <a:r>
                        <a:rPr lang="es-CO" i="1"/>
                        <a:t>Diseño PCB - Fusion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   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305074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algn="l"/>
                      <a:r>
                        <a:rPr lang="es-CO" i="1"/>
                        <a:t>Diseño 3D montaje PCBs y componentes - Fusion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/>
                        <a:t>                                    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325881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CO" b="0" i="1"/>
                        <a:t>Diseño despliegue paracaídas y aterrizaje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   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874746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algn="ctr"/>
                      <a:r>
                        <a:rPr lang="es-CO" b="1"/>
                        <a:t>Pruebas Protoboard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943025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r>
                        <a:rPr lang="es-CO" i="1"/>
                        <a:t>Calibración de sensores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Bajo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57219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r>
                        <a:rPr lang="es-CO" i="1"/>
                        <a:t>Prueba de conectividad de componentes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314355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CO" i="1"/>
                        <a:t>Prueba de </a:t>
                      </a:r>
                      <a:r>
                        <a:rPr lang="es-CO" b="0" i="1"/>
                        <a:t>mecanismos de despegue y aterrizaje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74130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b="0" i="1"/>
                        <a:t>Toma de datos correcta en protoboard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574466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algn="ctr"/>
                      <a:r>
                        <a:rPr lang="es-CO" b="1"/>
                        <a:t>Ensamble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551146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algn="l"/>
                      <a:r>
                        <a:rPr lang="es-CO" b="0" i="1"/>
                        <a:t>Ensamble PCB en Cubesat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/>
                        <a:t>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75064"/>
                  </a:ext>
                </a:extLst>
              </a:tr>
              <a:tr h="465346">
                <a:tc>
                  <a:txBody>
                    <a:bodyPr/>
                    <a:lstStyle/>
                    <a:p>
                      <a:pPr algn="l"/>
                      <a:r>
                        <a:rPr lang="es-CO" b="0" i="1"/>
                        <a:t>Ensamble de mecanismos aterrizaje  y despliegue en Cubesat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/>
                        <a:t>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290559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algn="ctr"/>
                      <a:r>
                        <a:rPr lang="es-CO" b="1"/>
                        <a:t>Lanzamiento (Globo)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64969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algn="l"/>
                      <a:r>
                        <a:rPr lang="es-CO" b="0"/>
                        <a:t>Despegue y aterrizaje exitoso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/>
                        <a:t>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42644"/>
                  </a:ext>
                </a:extLst>
              </a:tr>
              <a:tr h="359794">
                <a:tc>
                  <a:txBody>
                    <a:bodyPr/>
                    <a:lstStyle/>
                    <a:p>
                      <a:pPr algn="l"/>
                      <a:r>
                        <a:rPr lang="es-CO" b="0"/>
                        <a:t>Toma de datos exitosa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/>
                        <a:t>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674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02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E420F-C3B8-0EC6-F874-D055A279F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TÍTULO DE LA PRESENTACIÓN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16C13-710C-C110-6518-F600BC160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9</a:t>
            </a:fld>
            <a:endParaRPr lang="es-E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B56E15-73DE-23DA-1E14-EC81B345C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es-ES"/>
            </a:pPr>
            <a:r>
              <a:rPr lang="es-ES" cap="all"/>
              <a:t>21 de mayo, 20XX</a:t>
            </a:r>
          </a:p>
        </p:txBody>
      </p:sp>
      <p:graphicFrame>
        <p:nvGraphicFramePr>
          <p:cNvPr id="7" name="Marcador de contenido 39">
            <a:extLst>
              <a:ext uri="{FF2B5EF4-FFF2-40B4-BE49-F238E27FC236}">
                <a16:creationId xmlns:a16="http://schemas.microsoft.com/office/drawing/2014/main" id="{72B9EA63-E9EC-312E-5F1A-B96B5A8A371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97354595"/>
              </p:ext>
            </p:extLst>
          </p:nvPr>
        </p:nvGraphicFramePr>
        <p:xfrm>
          <a:off x="666204" y="1326866"/>
          <a:ext cx="8971081" cy="335462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9699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661134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2673071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343987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</a:tblGrid>
              <a:tr h="41226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2000" b="1" cap="all" spc="400" baseline="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Criterio de éxito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1600" b="1" cap="all" spc="20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1600" b="1" cap="all" spc="20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Condiciones</a:t>
                      </a:r>
                    </a:p>
                    <a:p>
                      <a:pPr algn="r" rtl="0"/>
                      <a:endParaRPr lang="es-ES" sz="1600" b="1" cap="all" spc="200" noProof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sz="1600" b="1" cap="all" spc="200" noProof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Método de verificación</a:t>
                      </a:r>
                    </a:p>
                    <a:p>
                      <a:pPr algn="r" rtl="0"/>
                      <a:endParaRPr lang="es-ES" sz="1600" b="1" cap="all" spc="200" noProof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55174">
                <a:tc rowSpan="5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endParaRPr lang="es-ES" sz="14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  <a:p>
                      <a:pPr algn="l" rtl="0" fontAlgn="base"/>
                      <a:endParaRPr lang="es-ES" sz="14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  <a:p>
                      <a:pPr algn="ctr" rtl="0" fontAlgn="base"/>
                      <a:endParaRPr lang="es-ES" sz="16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  <a:p>
                      <a:pPr algn="ctr" rtl="0" fontAlgn="base"/>
                      <a:r>
                        <a:rPr lang="es-ES" sz="1600" b="0" i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Éxito bajo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O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(B1)</a:t>
                      </a:r>
                      <a:endParaRPr lang="es-CO" altLang="ja-JP" sz="1300" b="0" cap="none" spc="0" baseline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2346" marR="92346" marT="123127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Diseño del dispositivo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PCB con errores de pistas y falta diseñar el mecanismo de despliegue del paracaídas.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57188">
                <a:tc vMerge="1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r>
                        <a:rPr lang="es-ES" sz="12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Usuarios</a:t>
                      </a:r>
                      <a:r>
                        <a:rPr lang="es-ES" sz="1200" b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sz="12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O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(B2)</a:t>
                      </a:r>
                      <a:endParaRPr lang="es-CO" altLang="ja-JP" sz="1300" b="0" cap="none" spc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2346" marR="92346" marT="123127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 b="0" i="0" u="none" strike="noStrike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Sensores funcionales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s-CO" altLang="ja-JP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Los sensores presentan errores de compilación y no funcionan en conjunto con la esp32.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57188">
                <a:tc vMerge="1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r>
                        <a:rPr lang="es-ES" sz="12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Precio promedio por venta</a:t>
                      </a:r>
                      <a:r>
                        <a:rPr lang="es-ES" sz="1200" b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sz="12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(B3)</a:t>
                      </a:r>
                    </a:p>
                  </a:txBody>
                  <a:tcPr marL="92346" marR="92346" marT="123127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Toma de datos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No se logra llevar a cabo una comunicación con el módulo SD.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77357">
                <a:tc vMerge="1"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l" rtl="0" fontAlgn="base"/>
                      <a:r>
                        <a:rPr lang="es-ES" sz="1200" b="0" u="none" strike="noStrike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Ingresos @ 15 %</a:t>
                      </a:r>
                      <a:r>
                        <a:rPr lang="es-ES" sz="1200" b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sz="12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(B4)</a:t>
                      </a:r>
                    </a:p>
                  </a:txBody>
                  <a:tcPr marL="92346" marR="92346" marT="123127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Ensamble 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Problemas de dimensiones entre la PCB y el Cubesat y no funcionan los mecanismos de despegue y aterrizaje.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pPr algn="ctr" rtl="0" fontAlgn="base"/>
                      <a:endParaRPr lang="es-ES" sz="1600" b="0" i="0" noProof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300" b="0" cap="none" spc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(B5)</a:t>
                      </a:r>
                    </a:p>
                  </a:txBody>
                  <a:tcPr marL="92346" marR="92346" marT="123127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Lanzamiento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altLang="ja-JP" sz="1300" b="0" cap="none" spc="0" baseline="0" noProof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El Cubesat no logra despegar.</a:t>
                      </a:r>
                    </a:p>
                  </a:txBody>
                  <a:tcPr marL="92346" marR="92346" marT="123127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60676"/>
                  </a:ext>
                </a:extLst>
              </a:tr>
            </a:tbl>
          </a:graphicData>
        </a:graphic>
      </p:graphicFrame>
      <p:pic>
        <p:nvPicPr>
          <p:cNvPr id="8" name="Graphic 7" descr="Clipboard Partially Checked with solid fill">
            <a:extLst>
              <a:ext uri="{FF2B5EF4-FFF2-40B4-BE49-F238E27FC236}">
                <a16:creationId xmlns:a16="http://schemas.microsoft.com/office/drawing/2014/main" id="{7A0E6BAD-5963-0BDB-2B16-BA0EB39F5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1696" y="2614700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BA96E-8BA0-F108-97AF-2610542C4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423" y="3003131"/>
            <a:ext cx="190437" cy="137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39A4FA-07A3-A540-928C-531329C95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4620" r="-1"/>
          <a:stretch/>
        </p:blipFill>
        <p:spPr>
          <a:xfrm>
            <a:off x="1720278" y="2881208"/>
            <a:ext cx="223045" cy="1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58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2027_TF56488565_Win32" id="{E7D69B5B-2E8D-491B-BF15-D528A99B5228}" vid="{EDA5057B-65EA-4A5F-931A-7C55CD78A37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82287c6-a871-49b2-b67b-966bb5009477" xsi:nil="true"/>
    <_activity xmlns="582287c6-a871-49b2-b67b-966bb500947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F99C3FDBC8D8E48B46AED14A040EBD4" ma:contentTypeVersion="9" ma:contentTypeDescription="Crear nuevo documento." ma:contentTypeScope="" ma:versionID="1a68da5de01f9f3437eff45e95d7751c">
  <xsd:schema xmlns:xsd="http://www.w3.org/2001/XMLSchema" xmlns:xs="http://www.w3.org/2001/XMLSchema" xmlns:p="http://schemas.microsoft.com/office/2006/metadata/properties" xmlns:ns3="bd092b7f-c89e-493a-b564-8c5a45e4317c" xmlns:ns4="582287c6-a871-49b2-b67b-966bb5009477" targetNamespace="http://schemas.microsoft.com/office/2006/metadata/properties" ma:root="true" ma:fieldsID="a25996d38121567831dd2e76ee855446" ns3:_="" ns4:_="">
    <xsd:import namespace="bd092b7f-c89e-493a-b564-8c5a45e4317c"/>
    <xsd:import namespace="582287c6-a871-49b2-b67b-966bb500947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92b7f-c89e-493a-b564-8c5a45e4317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287c6-a871-49b2-b67b-966bb50094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bd092b7f-c89e-493a-b564-8c5a45e4317c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582287c6-a871-49b2-b67b-966bb500947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2D20E73-6651-4314-A31E-E653698D2EC3}">
  <ds:schemaRefs>
    <ds:schemaRef ds:uri="582287c6-a871-49b2-b67b-966bb5009477"/>
    <ds:schemaRef ds:uri="bd092b7f-c89e-493a-b564-8c5a45e4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 inversores futurista</Template>
  <TotalTime>0</TotalTime>
  <Words>1350</Words>
  <Application>Microsoft Office PowerPoint</Application>
  <PresentationFormat>Panorámica</PresentationFormat>
  <Paragraphs>381</Paragraphs>
  <Slides>43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Century Gothic</vt:lpstr>
      <vt:lpstr>Corbel</vt:lpstr>
      <vt:lpstr>Courier New</vt:lpstr>
      <vt:lpstr>Daytona Pro Light</vt:lpstr>
      <vt:lpstr>Wingdings</vt:lpstr>
      <vt:lpstr>Tema de Office</vt:lpstr>
      <vt:lpstr>Misión apolo uniandes</vt:lpstr>
      <vt:lpstr>Necesidades del usuario</vt:lpstr>
      <vt:lpstr>Objetivos de la misión </vt:lpstr>
      <vt:lpstr>Objetivos de la misión </vt:lpstr>
      <vt:lpstr>CRITERIOS DE ÉXITO </vt:lpstr>
      <vt:lpstr>Presentación de PowerPoint</vt:lpstr>
      <vt:lpstr>Presentación de PowerPoint</vt:lpstr>
      <vt:lpstr>Rúbrica</vt:lpstr>
      <vt:lpstr>Presentación de PowerPoint</vt:lpstr>
      <vt:lpstr>Presentación de PowerPoint</vt:lpstr>
      <vt:lpstr>Presentación de PowerPoint</vt:lpstr>
      <vt:lpstr>Secuencia de la misión   </vt:lpstr>
      <vt:lpstr> </vt:lpstr>
      <vt:lpstr>Diagrama de bloques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Subsistema  estructural   </vt:lpstr>
      <vt:lpstr>Presentación de PowerPoint</vt:lpstr>
      <vt:lpstr>Presentación de PowerPoint</vt:lpstr>
      <vt:lpstr>Subsistema  eps   </vt:lpstr>
      <vt:lpstr>Presupuesto energía </vt:lpstr>
      <vt:lpstr>Presentación de PowerPoint</vt:lpstr>
      <vt:lpstr>Presentación de PowerPoint</vt:lpstr>
      <vt:lpstr>POWER</vt:lpstr>
      <vt:lpstr>POWER</vt:lpstr>
      <vt:lpstr>Subsistema  sensores  </vt:lpstr>
      <vt:lpstr>Presentación de PowerPoint</vt:lpstr>
      <vt:lpstr>Subsistema  control y adquisición de datos   </vt:lpstr>
      <vt:lpstr>Módulo gps</vt:lpstr>
      <vt:lpstr> BMP280</vt:lpstr>
      <vt:lpstr>Módulo sd</vt:lpstr>
      <vt:lpstr>SERVO MOTOR</vt:lpstr>
      <vt:lpstr>Especificación de componentes   </vt:lpstr>
      <vt:lpstr>Presentación de PowerPoint</vt:lpstr>
      <vt:lpstr>Presentación de PowerPoint</vt:lpstr>
      <vt:lpstr>Manejo de costos    </vt:lpstr>
      <vt:lpstr> </vt:lpstr>
      <vt:lpstr>Manejo de horario    </vt:lpstr>
      <vt:lpstr>Manejo de horario</vt:lpstr>
      <vt:lpstr>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Misión apolo uniandes</dc:title>
  <dc:creator>Angie Tatiana Molano Melo</dc:creator>
  <cp:lastModifiedBy>Santiago Rueda Millan</cp:lastModifiedBy>
  <cp:revision>2</cp:revision>
  <dcterms:created xsi:type="dcterms:W3CDTF">2023-09-12T21:33:28Z</dcterms:created>
  <dcterms:modified xsi:type="dcterms:W3CDTF">2023-12-12T15:56:03Z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0x010100FF99C3FDBC8D8E48B46AED14A040EBD4</vt:lpwstr>
  </property>
</Properties>
</file>